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4" r:id="rId2"/>
    <p:sldMasterId id="2147483682" r:id="rId3"/>
  </p:sldMasterIdLst>
  <p:notesMasterIdLst>
    <p:notesMasterId r:id="rId41"/>
  </p:notesMasterIdLst>
  <p:sldIdLst>
    <p:sldId id="256" r:id="rId4"/>
    <p:sldId id="944" r:id="rId5"/>
    <p:sldId id="259" r:id="rId6"/>
    <p:sldId id="966" r:id="rId7"/>
    <p:sldId id="292" r:id="rId8"/>
    <p:sldId id="939" r:id="rId9"/>
    <p:sldId id="945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42" r:id="rId20"/>
    <p:sldId id="941" r:id="rId21"/>
    <p:sldId id="943" r:id="rId22"/>
    <p:sldId id="955" r:id="rId23"/>
    <p:sldId id="956" r:id="rId24"/>
    <p:sldId id="957" r:id="rId25"/>
    <p:sldId id="958" r:id="rId26"/>
    <p:sldId id="959" r:id="rId27"/>
    <p:sldId id="967" r:id="rId28"/>
    <p:sldId id="961" r:id="rId29"/>
    <p:sldId id="962" r:id="rId30"/>
    <p:sldId id="963" r:id="rId31"/>
    <p:sldId id="889" r:id="rId32"/>
    <p:sldId id="891" r:id="rId33"/>
    <p:sldId id="892" r:id="rId34"/>
    <p:sldId id="894" r:id="rId35"/>
    <p:sldId id="895" r:id="rId36"/>
    <p:sldId id="897" r:id="rId37"/>
    <p:sldId id="964" r:id="rId38"/>
    <p:sldId id="965" r:id="rId39"/>
    <p:sldId id="263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8CB9E2"/>
    <a:srgbClr val="00BD32"/>
    <a:srgbClr val="D14C36"/>
    <a:srgbClr val="F48735"/>
    <a:srgbClr val="FFC000"/>
    <a:srgbClr val="387E99"/>
    <a:srgbClr val="2874A4"/>
    <a:srgbClr val="64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2491" autoAdjust="0"/>
  </p:normalViewPr>
  <p:slideViewPr>
    <p:cSldViewPr snapToGrid="0">
      <p:cViewPr varScale="1">
        <p:scale>
          <a:sx n="73" d="100"/>
          <a:sy n="73" d="100"/>
        </p:scale>
        <p:origin x="1128" y="2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Results-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isabel.gandia\Desktop\DIVERSOS\PAPHOS\SIG-NOC%20Tools%20Survey%202023-Analsis%20MIG-20231111v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isabel.gandia\Desktop\DIVERSOS\PAPHOS\SIG-NOC%20Tools%20Survey%202023-Analsis%20MIG-20231111v3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isabel.gandia\Desktop\DIVERSOS\PAPHOS\SIG-NOC%20Tools%20Survey%202023-Analsis%20MIG-20231111v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isabel.gandia\Desktop\DIVERSOS\PAPHOS\SIG-NOC%20Tools%20Survey%202023-Analsis%20MIG-20231111v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4040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00.240\personal\mariaisabel.gandia\TERENA\TF-NOC%20i%20%20SIG-NOC\SIG-NOC\SURVEY%202023\SIG-NOC%20Tools%20Survey%202023-Analsis%20MIG-20231111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1714785651795"/>
          <c:y val="5.0925925925925923E-2"/>
          <c:w val="0.85029396325459317"/>
          <c:h val="0.74350320793234181"/>
        </c:manualLayout>
      </c:layout>
      <c:bubbleChart>
        <c:varyColors val="0"/>
        <c:ser>
          <c:idx val="0"/>
          <c:order val="0"/>
          <c:tx>
            <c:strRef>
              <c:f>Example!$A$3</c:f>
              <c:strCache>
                <c:ptCount val="1"/>
                <c:pt idx="0">
                  <c:v>Popular tool, very important, very good rating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2278904790357E-2"/>
                  <c:y val="-7.590591786097841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Example!$C$3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bubbleSize>
            <c:numRef>
              <c:f>Example!$E$3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3DF-4607-95A7-3DD0B11544DF}"/>
            </c:ext>
          </c:extLst>
        </c:ser>
        <c:ser>
          <c:idx val="1"/>
          <c:order val="1"/>
          <c:tx>
            <c:strRef>
              <c:f>Example!$A$4</c:f>
              <c:strCache>
                <c:ptCount val="1"/>
                <c:pt idx="0">
                  <c:v>Tool used by a few number of NOCs, quite important, good rating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4751851746475"/>
                  <c:y val="0.2218979467618507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8675499410413"/>
                      <c:h val="0.1317303775363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Example!$B$4</c:f>
              <c:numCache>
                <c:formatCode>General</c:formatCode>
                <c:ptCount val="1"/>
                <c:pt idx="0">
                  <c:v>3.5</c:v>
                </c:pt>
              </c:numCache>
            </c:numRef>
          </c:xVal>
          <c:yVal>
            <c:numRef>
              <c:f>Example!$C$4</c:f>
              <c:numCache>
                <c:formatCode>General</c:formatCode>
                <c:ptCount val="1"/>
                <c:pt idx="0">
                  <c:v>4.5</c:v>
                </c:pt>
              </c:numCache>
            </c:numRef>
          </c:yVal>
          <c:bubbleSize>
            <c:numRef>
              <c:f>Example!$E$4</c:f>
              <c:numCache>
                <c:formatCode>General</c:formatCode>
                <c:ptCount val="1"/>
                <c:pt idx="0">
                  <c:v>6.6666666666666666E-2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3DF-4607-95A7-3DD0B11544DF}"/>
            </c:ext>
          </c:extLst>
        </c:ser>
        <c:ser>
          <c:idx val="2"/>
          <c:order val="2"/>
          <c:tx>
            <c:strRef>
              <c:f>Example!$A$5</c:f>
              <c:strCache>
                <c:ptCount val="1"/>
                <c:pt idx="0">
                  <c:v>Tool used by some NOCs, average importance and rating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7757203475561374"/>
                  <c:y val="3.531489734758806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2487520667163"/>
                      <c:h val="0.19423554078036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Example!$B$5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Example!$C$5</c:f>
              <c:numCache>
                <c:formatCode>General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Example!$E$5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33DF-4607-95A7-3DD0B11544DF}"/>
            </c:ext>
          </c:extLst>
        </c:ser>
        <c:ser>
          <c:idx val="3"/>
          <c:order val="3"/>
          <c:tx>
            <c:strRef>
              <c:f>Example!$A$7</c:f>
              <c:strCache>
                <c:ptCount val="1"/>
                <c:pt idx="0">
                  <c:v>Very important tool for a few number of NOCs, but low rated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4933651678821964"/>
                  <c:y val="9.8029795122479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435520022255727"/>
                      <c:h val="0.11941479436757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Example!$B$7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Example!$C$7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Example!$E$7</c:f>
              <c:numCache>
                <c:formatCode>General</c:formatCode>
                <c:ptCount val="1"/>
                <c:pt idx="0">
                  <c:v>6.6666666666666666E-2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33DF-4607-95A7-3DD0B11544DF}"/>
            </c:ext>
          </c:extLst>
        </c:ser>
        <c:ser>
          <c:idx val="4"/>
          <c:order val="4"/>
          <c:tx>
            <c:strRef>
              <c:f>Example!$A$6</c:f>
              <c:strCache>
                <c:ptCount val="1"/>
                <c:pt idx="0">
                  <c:v>Tool used by many NOCs, not very important, but very good rating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11963088362268E-2"/>
                  <c:y val="-0.1589136997598557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7964359215106"/>
                      <c:h val="0.10411663661302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3DF-4607-95A7-3DD0B11544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Example!$B$6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Example!$C$6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bubbleSize>
            <c:numRef>
              <c:f>Example!$E$6</c:f>
              <c:numCache>
                <c:formatCode>General</c:formatCode>
                <c:ptCount val="1"/>
                <c:pt idx="0">
                  <c:v>0.8666666666666667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33DF-4607-95A7-3DD0B1154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7045504"/>
        <c:axId val="157043864"/>
      </c:bubbleChart>
      <c:valAx>
        <c:axId val="15704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Importance (1 (low)-4 (high))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43864"/>
        <c:crosses val="autoZero"/>
        <c:crossBetween val="midCat"/>
      </c:valAx>
      <c:valAx>
        <c:axId val="15704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Rating (1(poor)-5(excellent))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45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'Problem Management'!$BL$3</c:f>
              <c:strCache>
                <c:ptCount val="1"/>
                <c:pt idx="0">
                  <c:v>CONFLUENCE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Management'!$BM$3</c:f>
              <c:numCache>
                <c:formatCode>0.00</c:formatCode>
                <c:ptCount val="1"/>
                <c:pt idx="0">
                  <c:v>2.4117647058823528</c:v>
                </c:pt>
              </c:numCache>
            </c:numRef>
          </c:xVal>
          <c:yVal>
            <c:numRef>
              <c:f>'Problem Management'!$BN$3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'Problem Management'!$BP$3</c:f>
              <c:numCache>
                <c:formatCode>General</c:formatCode>
                <c:ptCount val="1"/>
                <c:pt idx="0">
                  <c:v>0.77272727272727271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859-44D9-95F0-A10F83FAE1C9}"/>
            </c:ext>
          </c:extLst>
        </c:ser>
        <c:ser>
          <c:idx val="1"/>
          <c:order val="1"/>
          <c:tx>
            <c:strRef>
              <c:f>'Problem Management'!$BL$4</c:f>
              <c:strCache>
                <c:ptCount val="1"/>
                <c:pt idx="0">
                  <c:v>ELK stack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Management'!$BM$4</c:f>
              <c:numCache>
                <c:formatCode>0.00</c:formatCode>
                <c:ptCount val="1"/>
                <c:pt idx="0">
                  <c:v>2.5</c:v>
                </c:pt>
              </c:numCache>
            </c:numRef>
          </c:xVal>
          <c:yVal>
            <c:numRef>
              <c:f>'Problem Management'!$BN$4</c:f>
              <c:numCache>
                <c:formatCode>0.00</c:formatCode>
                <c:ptCount val="1"/>
                <c:pt idx="0">
                  <c:v>3.5555555555555554</c:v>
                </c:pt>
              </c:numCache>
            </c:numRef>
          </c:yVal>
          <c:bubbleSize>
            <c:numRef>
              <c:f>'Problem Management'!$BP$4</c:f>
              <c:numCache>
                <c:formatCode>General</c:formatCode>
                <c:ptCount val="1"/>
                <c:pt idx="0">
                  <c:v>0.54545454545454541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859-44D9-95F0-A10F83FAE1C9}"/>
            </c:ext>
          </c:extLst>
        </c:ser>
        <c:ser>
          <c:idx val="2"/>
          <c:order val="2"/>
          <c:tx>
            <c:strRef>
              <c:f>'Problem Management'!$BL$5</c:f>
              <c:strCache>
                <c:ptCount val="1"/>
                <c:pt idx="0">
                  <c:v>JIRA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Management'!$BM$5</c:f>
              <c:numCache>
                <c:formatCode>0.00</c:formatCode>
                <c:ptCount val="1"/>
                <c:pt idx="0">
                  <c:v>2.9411764705882355</c:v>
                </c:pt>
              </c:numCache>
            </c:numRef>
          </c:xVal>
          <c:yVal>
            <c:numRef>
              <c:f>'Problem Management'!$BN$5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'Problem Management'!$BP$5</c:f>
              <c:numCache>
                <c:formatCode>General</c:formatCode>
                <c:ptCount val="1"/>
                <c:pt idx="0">
                  <c:v>0.77272727272727271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F859-44D9-95F0-A10F83FAE1C9}"/>
            </c:ext>
          </c:extLst>
        </c:ser>
        <c:ser>
          <c:idx val="3"/>
          <c:order val="3"/>
          <c:tx>
            <c:strRef>
              <c:f>'Problem Management'!$BL$6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933195651158052"/>
                  <c:y val="-3.647158309203035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Management'!$BM$6</c:f>
              <c:numCache>
                <c:formatCode>0.00</c:formatCode>
                <c:ptCount val="1"/>
                <c:pt idx="0">
                  <c:v>3.0454545454545454</c:v>
                </c:pt>
              </c:numCache>
            </c:numRef>
          </c:xVal>
          <c:yVal>
            <c:numRef>
              <c:f>'Problem Management'!$BN$6</c:f>
              <c:numCache>
                <c:formatCode>0.00</c:formatCode>
                <c:ptCount val="1"/>
                <c:pt idx="0">
                  <c:v>3.8421052631578947</c:v>
                </c:pt>
              </c:numCache>
            </c:numRef>
          </c:yVal>
          <c:bubbleSize>
            <c:numRef>
              <c:f>'Problem Management'!$BP$6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859-44D9-95F0-A10F83FAE1C9}"/>
            </c:ext>
          </c:extLst>
        </c:ser>
        <c:ser>
          <c:idx val="4"/>
          <c:order val="4"/>
          <c:tx>
            <c:strRef>
              <c:f>'Problem Management'!$BL$7</c:f>
              <c:strCache>
                <c:ptCount val="1"/>
                <c:pt idx="0">
                  <c:v>NLNOG RING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Management'!$BM$7</c:f>
              <c:numCache>
                <c:formatCode>0.00</c:formatCode>
                <c:ptCount val="1"/>
                <c:pt idx="0">
                  <c:v>1.8461538461538463</c:v>
                </c:pt>
              </c:numCache>
            </c:numRef>
          </c:xVal>
          <c:yVal>
            <c:numRef>
              <c:f>'Problem Management'!$BN$7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yVal>
          <c:bubbleSize>
            <c:numRef>
              <c:f>'Problem Management'!$BP$7</c:f>
              <c:numCache>
                <c:formatCode>General</c:formatCode>
                <c:ptCount val="1"/>
                <c:pt idx="0">
                  <c:v>0.59090909090909094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F859-44D9-95F0-A10F83FAE1C9}"/>
            </c:ext>
          </c:extLst>
        </c:ser>
        <c:ser>
          <c:idx val="5"/>
          <c:order val="5"/>
          <c:tx>
            <c:strRef>
              <c:f>'Problem Management'!$BL$8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Management'!$BM$8</c:f>
              <c:numCache>
                <c:formatCode>0.00</c:formatCode>
                <c:ptCount val="1"/>
                <c:pt idx="0">
                  <c:v>2.6153846153846154</c:v>
                </c:pt>
              </c:numCache>
            </c:numRef>
          </c:xVal>
          <c:yVal>
            <c:numRef>
              <c:f>'Problem Management'!$BN$8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'Problem Management'!$BP$8</c:f>
              <c:numCache>
                <c:formatCode>General</c:formatCode>
                <c:ptCount val="1"/>
                <c:pt idx="0">
                  <c:v>0.59090909090909094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859-44D9-95F0-A10F83FAE1C9}"/>
            </c:ext>
          </c:extLst>
        </c:ser>
        <c:ser>
          <c:idx val="6"/>
          <c:order val="6"/>
          <c:tx>
            <c:strRef>
              <c:f>'Problem Management'!$BL$9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Management'!$BM$9</c:f>
              <c:numCache>
                <c:formatCode>0.00</c:formatCode>
                <c:ptCount val="1"/>
                <c:pt idx="0">
                  <c:v>3.1333333333333333</c:v>
                </c:pt>
              </c:numCache>
            </c:numRef>
          </c:xVal>
          <c:yVal>
            <c:numRef>
              <c:f>'Problem Management'!$BN$9</c:f>
              <c:numCache>
                <c:formatCode>0.00</c:formatCode>
                <c:ptCount val="1"/>
                <c:pt idx="0">
                  <c:v>3.5384615384615383</c:v>
                </c:pt>
              </c:numCache>
            </c:numRef>
          </c:yVal>
          <c:bubbleSize>
            <c:numRef>
              <c:f>'Problem Management'!$BP$9</c:f>
              <c:numCache>
                <c:formatCode>General</c:formatCode>
                <c:ptCount val="1"/>
                <c:pt idx="0">
                  <c:v>0.68181818181818177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F859-44D9-95F0-A10F83FAE1C9}"/>
            </c:ext>
          </c:extLst>
        </c:ser>
        <c:ser>
          <c:idx val="7"/>
          <c:order val="7"/>
          <c:tx>
            <c:strRef>
              <c:f>'Problem Management'!$BL$10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Management'!$BM$10</c:f>
              <c:numCache>
                <c:formatCode>0.00</c:formatCode>
                <c:ptCount val="1"/>
                <c:pt idx="0">
                  <c:v>2.1052631578947367</c:v>
                </c:pt>
              </c:numCache>
            </c:numRef>
          </c:xVal>
          <c:yVal>
            <c:numRef>
              <c:f>'Problem Management'!$BN$10</c:f>
              <c:numCache>
                <c:formatCode>0.00</c:formatCode>
                <c:ptCount val="1"/>
                <c:pt idx="0">
                  <c:v>3.375</c:v>
                </c:pt>
              </c:numCache>
            </c:numRef>
          </c:yVal>
          <c:bubbleSize>
            <c:numRef>
              <c:f>'Problem Management'!$BP$10</c:f>
              <c:numCache>
                <c:formatCode>General</c:formatCode>
                <c:ptCount val="1"/>
                <c:pt idx="0">
                  <c:v>0.86363636363636365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F859-44D9-95F0-A10F83FAE1C9}"/>
            </c:ext>
          </c:extLst>
        </c:ser>
        <c:ser>
          <c:idx val="8"/>
          <c:order val="8"/>
          <c:tx>
            <c:strRef>
              <c:f>'Problem Management'!$BL$11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147964250745862"/>
                  <c:y val="-1.383355467020805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Management'!$BM$11</c:f>
              <c:numCache>
                <c:formatCode>0.00</c:formatCode>
                <c:ptCount val="1"/>
                <c:pt idx="0">
                  <c:v>1.8666666666666667</c:v>
                </c:pt>
              </c:numCache>
            </c:numRef>
          </c:xVal>
          <c:yVal>
            <c:numRef>
              <c:f>'Problem Management'!$BN$11</c:f>
              <c:numCache>
                <c:formatCode>0.00</c:formatCode>
                <c:ptCount val="1"/>
                <c:pt idx="0">
                  <c:v>3.4166666666666665</c:v>
                </c:pt>
              </c:numCache>
            </c:numRef>
          </c:yVal>
          <c:bubbleSize>
            <c:numRef>
              <c:f>'Problem Management'!$BP$11</c:f>
              <c:numCache>
                <c:formatCode>General</c:formatCode>
                <c:ptCount val="1"/>
                <c:pt idx="0">
                  <c:v>0.68181818181818177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F859-44D9-95F0-A10F83FAE1C9}"/>
            </c:ext>
          </c:extLst>
        </c:ser>
        <c:ser>
          <c:idx val="10"/>
          <c:order val="9"/>
          <c:tx>
            <c:strRef>
              <c:f>'Problem Management'!$BL$12</c:f>
              <c:strCache>
                <c:ptCount val="1"/>
                <c:pt idx="0">
                  <c:v>SERVICENOW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Management'!$BM$12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'Problem Management'!$BN$12</c:f>
              <c:numCache>
                <c:formatCode>0.00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'Problem Management'!$BP$12</c:f>
              <c:numCache>
                <c:formatCode>General</c:formatCode>
                <c:ptCount val="1"/>
                <c:pt idx="0">
                  <c:v>0.36363636363636365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859-44D9-95F0-A10F83FAE1C9}"/>
            </c:ext>
          </c:extLst>
        </c:ser>
        <c:ser>
          <c:idx val="9"/>
          <c:order val="10"/>
          <c:tx>
            <c:strRef>
              <c:f>'Problem Management'!$BL$13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'Problem Management'!$BN$13</c:f>
              <c:numCache>
                <c:formatCode>0.00</c:formatCode>
                <c:ptCount val="1"/>
                <c:pt idx="0">
                  <c:v>3.1428571428571428</c:v>
                </c:pt>
              </c:numCache>
            </c:numRef>
          </c:yVal>
          <c:bubbleSize>
            <c:numRef>
              <c:f>'Problem Management'!$BP$13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F859-44D9-95F0-A10F83FAE1C9}"/>
            </c:ext>
          </c:extLst>
        </c:ser>
        <c:ser>
          <c:idx val="11"/>
          <c:order val="11"/>
          <c:tx>
            <c:strRef>
              <c:f>'Problem Management'!$BL$14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22369326356582E-2"/>
                  <c:y val="-1.683303835016784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'Problem Management'!$BM$14</c:f>
              <c:numCache>
                <c:formatCode>0.00</c:formatCode>
                <c:ptCount val="1"/>
                <c:pt idx="0">
                  <c:v>3.0625</c:v>
                </c:pt>
              </c:numCache>
            </c:numRef>
          </c:xVal>
          <c:yVal>
            <c:numRef>
              <c:f>'Problem Management'!$BN$14</c:f>
              <c:numCache>
                <c:formatCode>0.00</c:formatCode>
                <c:ptCount val="1"/>
                <c:pt idx="0">
                  <c:v>3.8</c:v>
                </c:pt>
              </c:numCache>
            </c:numRef>
          </c:yVal>
          <c:bubbleSize>
            <c:numRef>
              <c:f>'Problem Management'!$BP$14</c:f>
              <c:numCache>
                <c:formatCode>General</c:formatCode>
                <c:ptCount val="1"/>
                <c:pt idx="0">
                  <c:v>0.72727272727272729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F859-44D9-95F0-A10F83FAE1C9}"/>
            </c:ext>
          </c:extLst>
        </c:ser>
        <c:ser>
          <c:idx val="12"/>
          <c:order val="12"/>
          <c:tx>
            <c:strRef>
              <c:f>'Problem Management'!$BL$15</c:f>
              <c:strCache>
                <c:ptCount val="1"/>
                <c:pt idx="0">
                  <c:v>ZINO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341185301436402E-2"/>
                  <c:y val="-1.660026560424971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59-44D9-95F0-A10F83FAE1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'Problem Management'!$BM$15</c:f>
              <c:numCache>
                <c:formatCode>0.00</c:formatCode>
                <c:ptCount val="1"/>
                <c:pt idx="0">
                  <c:v>2.25</c:v>
                </c:pt>
              </c:numCache>
            </c:numRef>
          </c:xVal>
          <c:yVal>
            <c:numRef>
              <c:f>'Problem Management'!$BN$15</c:f>
              <c:numCache>
                <c:formatCode>General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'Problem Management'!$BP$15</c:f>
              <c:numCache>
                <c:formatCode>General</c:formatCode>
                <c:ptCount val="1"/>
                <c:pt idx="0">
                  <c:v>0.36363636363636365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F859-44D9-95F0-A10F83FAE1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5824"/>
        <c:axId val="-1352890176"/>
      </c:bubbleChart>
      <c:valAx>
        <c:axId val="-1352885824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90176"/>
        <c:crosses val="autoZero"/>
        <c:crossBetween val="midCat"/>
      </c:valAx>
      <c:valAx>
        <c:axId val="-135289017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'Problem Management'!$DY$2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'Problem Management'!$DW$3:$DW$12</c:f>
              <c:strCache>
                <c:ptCount val="10"/>
                <c:pt idx="0">
                  <c:v>NAGIOS</c:v>
                </c:pt>
                <c:pt idx="1">
                  <c:v>RIPE Atlas / Stats</c:v>
                </c:pt>
                <c:pt idx="2">
                  <c:v>CONFLUENCE</c:v>
                </c:pt>
                <c:pt idx="3">
                  <c:v>JIRA</c:v>
                </c:pt>
                <c:pt idx="4">
                  <c:v>ZABBIX</c:v>
                </c:pt>
                <c:pt idx="5">
                  <c:v>REQUEST TRACKER (RT)</c:v>
                </c:pt>
                <c:pt idx="6">
                  <c:v>RIPE RIS / BGplay</c:v>
                </c:pt>
                <c:pt idx="7">
                  <c:v>NLNOG RING</c:v>
                </c:pt>
                <c:pt idx="8">
                  <c:v>OTRS</c:v>
                </c:pt>
                <c:pt idx="9">
                  <c:v>ELK stack</c:v>
                </c:pt>
              </c:strCache>
            </c:strRef>
          </c:cat>
          <c:val>
            <c:numRef>
              <c:f>'Problem Management'!$DY$3:$DY$12</c:f>
              <c:numCache>
                <c:formatCode>0%</c:formatCode>
                <c:ptCount val="10"/>
                <c:pt idx="0">
                  <c:v>0.5641025641025641</c:v>
                </c:pt>
                <c:pt idx="1">
                  <c:v>0.48717948717948717</c:v>
                </c:pt>
                <c:pt idx="2">
                  <c:v>0.4358974358974359</c:v>
                </c:pt>
                <c:pt idx="3">
                  <c:v>0.4358974358974359</c:v>
                </c:pt>
                <c:pt idx="4">
                  <c:v>0.41025641025641024</c:v>
                </c:pt>
                <c:pt idx="5">
                  <c:v>0.38461538461538464</c:v>
                </c:pt>
                <c:pt idx="6">
                  <c:v>0.38461538461538464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D-45DD-83C9-6ABB9C2F3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Ticketing!$AR$3</c:f>
              <c:strCache>
                <c:ptCount val="1"/>
                <c:pt idx="0">
                  <c:v>ARS (Remedy)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009548019096037E-2"/>
                  <c:y val="2.382725055729812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E-44FC-9A16-26E997061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Ticketing!$AS$3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Ticketing!$AT$3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Ticketing!$AV$3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1A6E-44FC-9A16-26E9970617F4}"/>
            </c:ext>
          </c:extLst>
        </c:ser>
        <c:ser>
          <c:idx val="1"/>
          <c:order val="1"/>
          <c:tx>
            <c:strRef>
              <c:f>Ticketing!$AR$4</c:f>
              <c:strCache>
                <c:ptCount val="1"/>
                <c:pt idx="0">
                  <c:v>JIRA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Ticketing!$AS$4</c:f>
              <c:numCache>
                <c:formatCode>0.00</c:formatCode>
                <c:ptCount val="1"/>
                <c:pt idx="0">
                  <c:v>3.2857142857142856</c:v>
                </c:pt>
              </c:numCache>
            </c:numRef>
          </c:xVal>
          <c:yVal>
            <c:numRef>
              <c:f>Ticketing!$AT$4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Ticketing!$AV$4</c:f>
              <c:numCache>
                <c:formatCode>General</c:formatCode>
                <c:ptCount val="1"/>
                <c:pt idx="0">
                  <c:v>0.8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1A6E-44FC-9A16-26E9970617F4}"/>
            </c:ext>
          </c:extLst>
        </c:ser>
        <c:ser>
          <c:idx val="2"/>
          <c:order val="2"/>
          <c:tx>
            <c:strRef>
              <c:f>Ticketing!$AR$5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Ticketing!$AS$5</c:f>
              <c:numCache>
                <c:formatCode>0.00</c:formatCode>
                <c:ptCount val="1"/>
                <c:pt idx="0">
                  <c:v>2.9090909090909092</c:v>
                </c:pt>
              </c:numCache>
            </c:numRef>
          </c:xVal>
          <c:yVal>
            <c:numRef>
              <c:f>Ticketing!$AT$5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yVal>
          <c:bubbleSize>
            <c:numRef>
              <c:f>Ticketing!$AV$5</c:f>
              <c:numCache>
                <c:formatCode>General</c:formatCode>
                <c:ptCount val="1"/>
                <c:pt idx="0">
                  <c:v>0.6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1A6E-44FC-9A16-26E9970617F4}"/>
            </c:ext>
          </c:extLst>
        </c:ser>
        <c:ser>
          <c:idx val="4"/>
          <c:order val="3"/>
          <c:tx>
            <c:strRef>
              <c:f>Ticketing!$AR$6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Ticketing!$AS$6</c:f>
              <c:numCache>
                <c:formatCode>0.00</c:formatCode>
                <c:ptCount val="1"/>
                <c:pt idx="0">
                  <c:v>3.4666666666666668</c:v>
                </c:pt>
              </c:numCache>
            </c:numRef>
          </c:xVal>
          <c:yVal>
            <c:numRef>
              <c:f>Ticketing!$AT$6</c:f>
              <c:numCache>
                <c:formatCode>0.00</c:formatCode>
                <c:ptCount val="1"/>
                <c:pt idx="0">
                  <c:v>3.5333333333333332</c:v>
                </c:pt>
              </c:numCache>
            </c:numRef>
          </c:yVal>
          <c:bubbleSize>
            <c:numRef>
              <c:f>Ticketing!$AV$6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1A6E-44FC-9A16-26E9970617F4}"/>
            </c:ext>
          </c:extLst>
        </c:ser>
        <c:ser>
          <c:idx val="5"/>
          <c:order val="4"/>
          <c:tx>
            <c:strRef>
              <c:f>Ticketing!$AR$7</c:f>
              <c:strCache>
                <c:ptCount val="1"/>
                <c:pt idx="0">
                  <c:v>SERVICE NOW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Ticketing!$AS$7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Ticketing!$AT$7</c:f>
              <c:numCache>
                <c:formatCode>0.00</c:formatCode>
                <c:ptCount val="1"/>
                <c:pt idx="0">
                  <c:v>2</c:v>
                </c:pt>
              </c:numCache>
            </c:numRef>
          </c:yVal>
          <c:bubbleSize>
            <c:numRef>
              <c:f>Ticketing!$AV$7</c:f>
              <c:numCache>
                <c:formatCode>General</c:formatCode>
                <c:ptCount val="1"/>
                <c:pt idx="0">
                  <c:v>0.26666666666666666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1A6E-44FC-9A16-26E9970617F4}"/>
            </c:ext>
          </c:extLst>
        </c:ser>
        <c:ser>
          <c:idx val="3"/>
          <c:order val="5"/>
          <c:tx>
            <c:strRef>
              <c:f>Ticketing!$AR$8</c:f>
              <c:strCache>
                <c:ptCount val="1"/>
                <c:pt idx="0">
                  <c:v>TTS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Ticketing!$AS$8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Ticketing!$AT$8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Ticketing!$AV$8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1A6E-44FC-9A16-26E9970617F4}"/>
            </c:ext>
          </c:extLst>
        </c:ser>
        <c:ser>
          <c:idx val="6"/>
          <c:order val="6"/>
          <c:tx>
            <c:strRef>
              <c:f>Ticketing!$AR$9</c:f>
              <c:strCache>
                <c:ptCount val="1"/>
                <c:pt idx="0">
                  <c:v>TOPDESK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121148242296485E-2"/>
                  <c:y val="-1.985604213108177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E-44FC-9A16-26E997061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Ticketing!$AS$9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Ticketing!$AT$9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Ticketing!$AV$9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1A6E-44FC-9A16-26E9970617F4}"/>
            </c:ext>
          </c:extLst>
        </c:ser>
        <c:ser>
          <c:idx val="7"/>
          <c:order val="7"/>
          <c:tx>
            <c:strRef>
              <c:f>Ticketing!$AR$10</c:f>
              <c:strCache>
                <c:ptCount val="1"/>
                <c:pt idx="0">
                  <c:v>ZENDESK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Ticketing!$AS$10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Ticketing!$AT$10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yVal>
          <c:bubbleSize>
            <c:numRef>
              <c:f>Ticketing!$AV$10</c:f>
              <c:numCache>
                <c:formatCode>General</c:formatCode>
                <c:ptCount val="1"/>
                <c:pt idx="0">
                  <c:v>0.2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1A6E-44FC-9A16-26E9970617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8544"/>
        <c:axId val="-1352882016"/>
      </c:bubbleChart>
      <c:valAx>
        <c:axId val="-1352888544"/>
        <c:scaling>
          <c:orientation val="minMax"/>
          <c:max val="4.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</a:t>
                </a:r>
                <a:r>
                  <a:rPr lang="es-ES"/>
                  <a:t>n</a:t>
                </a:r>
                <a:r>
                  <a:rPr lang="hu-HU"/>
                  <a:t>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2016"/>
        <c:crosses val="autoZero"/>
        <c:crossBetween val="midCat"/>
      </c:valAx>
      <c:valAx>
        <c:axId val="-13528820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Ticketing!$DG$2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Ticketing!$DE$3:$DE$10</c:f>
              <c:strCache>
                <c:ptCount val="8"/>
                <c:pt idx="0">
                  <c:v>REQUEST TRACKER (RT)</c:v>
                </c:pt>
                <c:pt idx="1">
                  <c:v>JIRA</c:v>
                </c:pt>
                <c:pt idx="2">
                  <c:v>OTRS</c:v>
                </c:pt>
                <c:pt idx="3">
                  <c:v>SERVICE NOW</c:v>
                </c:pt>
                <c:pt idx="4">
                  <c:v>ZENDESK</c:v>
                </c:pt>
                <c:pt idx="5">
                  <c:v>ARS (Remedy)</c:v>
                </c:pt>
                <c:pt idx="6">
                  <c:v>TTS</c:v>
                </c:pt>
                <c:pt idx="7">
                  <c:v>TOPDESK</c:v>
                </c:pt>
              </c:strCache>
            </c:strRef>
          </c:cat>
          <c:val>
            <c:numRef>
              <c:f>Ticketing!$DG$3:$DG$10</c:f>
              <c:numCache>
                <c:formatCode>0%</c:formatCode>
                <c:ptCount val="8"/>
                <c:pt idx="0">
                  <c:v>0.46875</c:v>
                </c:pt>
                <c:pt idx="1">
                  <c:v>0.375</c:v>
                </c:pt>
                <c:pt idx="2">
                  <c:v>0.28125</c:v>
                </c:pt>
                <c:pt idx="3">
                  <c:v>0.125</c:v>
                </c:pt>
                <c:pt idx="4">
                  <c:v>9.375E-2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B-4C6A-A858-FEC317867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Knowledge!$A$3</c:f>
              <c:strCache>
                <c:ptCount val="1"/>
                <c:pt idx="0">
                  <c:v>BOX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Knowledge!$C$3</c:f>
              <c:numCache>
                <c:formatCode>0.00</c:formatCode>
                <c:ptCount val="1"/>
                <c:pt idx="0">
                  <c:v>3.2857142857142856</c:v>
                </c:pt>
              </c:numCache>
            </c:numRef>
          </c:yVal>
          <c:bubbleSize>
            <c:numRef>
              <c:f>Knowledge!$E$3</c:f>
              <c:numCache>
                <c:formatCode>General</c:formatCode>
                <c:ptCount val="1"/>
                <c:pt idx="0">
                  <c:v>0.57894736842105265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5AF-4A11-9E07-22CBF934AD9D}"/>
            </c:ext>
          </c:extLst>
        </c:ser>
        <c:ser>
          <c:idx val="1"/>
          <c:order val="1"/>
          <c:tx>
            <c:strRef>
              <c:f>Knowledge!$A$4</c:f>
              <c:strCache>
                <c:ptCount val="1"/>
                <c:pt idx="0">
                  <c:v>CONFLUENCE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6019429862933807"/>
                  <c:y val="-2.395619035268182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AF-4A11-9E07-22CBF934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Knowledge!$B$4</c:f>
              <c:numCache>
                <c:formatCode>0.00</c:formatCode>
                <c:ptCount val="1"/>
                <c:pt idx="0">
                  <c:v>2.8947368421052633</c:v>
                </c:pt>
              </c:numCache>
            </c:numRef>
          </c:xVal>
          <c:yVal>
            <c:numRef>
              <c:f>Knowledge!$C$4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Knowledge!$E$4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15AF-4A11-9E07-22CBF934AD9D}"/>
            </c:ext>
          </c:extLst>
        </c:ser>
        <c:ser>
          <c:idx val="2"/>
          <c:order val="2"/>
          <c:tx>
            <c:strRef>
              <c:f>Knowledge!$A$5</c:f>
              <c:strCache>
                <c:ptCount val="1"/>
                <c:pt idx="0">
                  <c:v>DOCUWIKI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Knowledge!$B$5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xVal>
          <c:yVal>
            <c:numRef>
              <c:f>Knowledge!$C$5</c:f>
              <c:numCache>
                <c:formatCode>0.00</c:formatCode>
                <c:ptCount val="1"/>
                <c:pt idx="0">
                  <c:v>3.375</c:v>
                </c:pt>
              </c:numCache>
            </c:numRef>
          </c:yVal>
          <c:bubbleSize>
            <c:numRef>
              <c:f>Knowledge!$E$5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15AF-4A11-9E07-22CBF934AD9D}"/>
            </c:ext>
          </c:extLst>
        </c:ser>
        <c:ser>
          <c:idx val="3"/>
          <c:order val="3"/>
          <c:tx>
            <c:strRef>
              <c:f>Knowledge!$A$6</c:f>
              <c:strCache>
                <c:ptCount val="1"/>
                <c:pt idx="0">
                  <c:v>DROPBOX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Knowledge!$B$6</c:f>
              <c:numCache>
                <c:formatCode>0.00</c:formatCode>
                <c:ptCount val="1"/>
                <c:pt idx="0">
                  <c:v>1.375</c:v>
                </c:pt>
              </c:numCache>
            </c:numRef>
          </c:xVal>
          <c:yVal>
            <c:numRef>
              <c:f>Knowledge!$C$6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Knowledge!$E$6</c:f>
              <c:numCache>
                <c:formatCode>General</c:formatCode>
                <c:ptCount val="1"/>
                <c:pt idx="0">
                  <c:v>0.42105263157894735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15AF-4A11-9E07-22CBF934AD9D}"/>
            </c:ext>
          </c:extLst>
        </c:ser>
        <c:ser>
          <c:idx val="4"/>
          <c:order val="4"/>
          <c:tx>
            <c:strRef>
              <c:f>Knowledge!$A$7</c:f>
              <c:strCache>
                <c:ptCount val="1"/>
                <c:pt idx="0">
                  <c:v>GITLAB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Knowledge!$B$7</c:f>
              <c:numCache>
                <c:formatCode>0.00</c:formatCode>
                <c:ptCount val="1"/>
                <c:pt idx="0">
                  <c:v>3.0526315789473686</c:v>
                </c:pt>
              </c:numCache>
            </c:numRef>
          </c:xVal>
          <c:yVal>
            <c:numRef>
              <c:f>Knowledge!$C$7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Knowledge!$E$7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15AF-4A11-9E07-22CBF934AD9D}"/>
            </c:ext>
          </c:extLst>
        </c:ser>
        <c:ser>
          <c:idx val="5"/>
          <c:order val="5"/>
          <c:tx>
            <c:strRef>
              <c:f>Knowledge!$A$8</c:f>
              <c:strCache>
                <c:ptCount val="1"/>
                <c:pt idx="0">
                  <c:v>GOOGLE DRIVE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Knowledge!$B$8</c:f>
              <c:numCache>
                <c:formatCode>0.00</c:formatCode>
                <c:ptCount val="1"/>
                <c:pt idx="0">
                  <c:v>2.3076923076923075</c:v>
                </c:pt>
              </c:numCache>
            </c:numRef>
          </c:xVal>
          <c:yVal>
            <c:numRef>
              <c:f>Knowledge!$C$8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Knowledge!$E$8</c:f>
              <c:numCache>
                <c:formatCode>General</c:formatCode>
                <c:ptCount val="1"/>
                <c:pt idx="0">
                  <c:v>0.68421052631578949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15AF-4A11-9E07-22CBF934AD9D}"/>
            </c:ext>
          </c:extLst>
        </c:ser>
        <c:ser>
          <c:idx val="6"/>
          <c:order val="6"/>
          <c:tx>
            <c:strRef>
              <c:f>Knowledge!$A$9</c:f>
              <c:strCache>
                <c:ptCount val="1"/>
                <c:pt idx="0">
                  <c:v>MEDIAWIKI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Knowledge!$B$9</c:f>
              <c:numCache>
                <c:formatCode>0.00</c:formatCode>
                <c:ptCount val="1"/>
                <c:pt idx="0">
                  <c:v>1.9</c:v>
                </c:pt>
              </c:numCache>
            </c:numRef>
          </c:xVal>
          <c:yVal>
            <c:numRef>
              <c:f>Knowledge!$C$9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yVal>
          <c:bubbleSize>
            <c:numRef>
              <c:f>Knowledge!$E$9</c:f>
              <c:numCache>
                <c:formatCode>General</c:formatCode>
                <c:ptCount val="1"/>
                <c:pt idx="0">
                  <c:v>0.52631578947368418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15AF-4A11-9E07-22CBF934AD9D}"/>
            </c:ext>
          </c:extLst>
        </c:ser>
        <c:ser>
          <c:idx val="7"/>
          <c:order val="7"/>
          <c:tx>
            <c:strRef>
              <c:f>Knowledge!$A$10</c:f>
              <c:strCache>
                <c:ptCount val="1"/>
                <c:pt idx="0">
                  <c:v>MICROSOFT ONEDRIVE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Knowledge!$B$10</c:f>
              <c:numCache>
                <c:formatCode>0.00</c:formatCode>
                <c:ptCount val="1"/>
                <c:pt idx="0">
                  <c:v>2.9285714285714284</c:v>
                </c:pt>
              </c:numCache>
            </c:numRef>
          </c:xVal>
          <c:yVal>
            <c:numRef>
              <c:f>Knowledge!$C$10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Knowledge!$E$10</c:f>
              <c:numCache>
                <c:formatCode>General</c:formatCode>
                <c:ptCount val="1"/>
                <c:pt idx="0">
                  <c:v>0.73684210526315785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15AF-4A11-9E07-22CBF934AD9D}"/>
            </c:ext>
          </c:extLst>
        </c:ser>
        <c:ser>
          <c:idx val="8"/>
          <c:order val="8"/>
          <c:tx>
            <c:strRef>
              <c:f>Knowledge!$A$11</c:f>
              <c:strCache>
                <c:ptCount val="1"/>
                <c:pt idx="0">
                  <c:v>NETBOX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Knowledge!$B$11</c:f>
              <c:numCache>
                <c:formatCode>0.00</c:formatCode>
                <c:ptCount val="1"/>
                <c:pt idx="0">
                  <c:v>3</c:v>
                </c:pt>
              </c:numCache>
            </c:numRef>
          </c:xVal>
          <c:yVal>
            <c:numRef>
              <c:f>Knowledge!$C$11</c:f>
              <c:numCache>
                <c:formatCode>0.00</c:formatCode>
                <c:ptCount val="1"/>
                <c:pt idx="0">
                  <c:v>3.9230769230769229</c:v>
                </c:pt>
              </c:numCache>
            </c:numRef>
          </c:yVal>
          <c:bubbleSize>
            <c:numRef>
              <c:f>Knowledge!$E$11</c:f>
              <c:numCache>
                <c:formatCode>General</c:formatCode>
                <c:ptCount val="1"/>
                <c:pt idx="0">
                  <c:v>0.84210526315789469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15AF-4A11-9E07-22CBF934AD9D}"/>
            </c:ext>
          </c:extLst>
        </c:ser>
        <c:ser>
          <c:idx val="9"/>
          <c:order val="9"/>
          <c:tx>
            <c:strRef>
              <c:f>Knowledge!$A$12</c:f>
              <c:strCache>
                <c:ptCount val="1"/>
                <c:pt idx="0">
                  <c:v>NEXTCLOUD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Knowledge!$B$12</c:f>
              <c:numCache>
                <c:formatCode>0.00</c:formatCode>
                <c:ptCount val="1"/>
                <c:pt idx="0">
                  <c:v>2.3571428571428572</c:v>
                </c:pt>
              </c:numCache>
            </c:numRef>
          </c:xVal>
          <c:yVal>
            <c:numRef>
              <c:f>Knowledge!$C$12</c:f>
              <c:numCache>
                <c:formatCode>0.00</c:formatCode>
                <c:ptCount val="1"/>
                <c:pt idx="0">
                  <c:v>3.2727272727272729</c:v>
                </c:pt>
              </c:numCache>
            </c:numRef>
          </c:yVal>
          <c:bubbleSize>
            <c:numRef>
              <c:f>Knowledge!$E$12</c:f>
              <c:numCache>
                <c:formatCode>General</c:formatCode>
                <c:ptCount val="1"/>
                <c:pt idx="0">
                  <c:v>0.73684210526315785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15AF-4A11-9E07-22CBF934AD9D}"/>
            </c:ext>
          </c:extLst>
        </c:ser>
        <c:ser>
          <c:idx val="10"/>
          <c:order val="10"/>
          <c:tx>
            <c:strRef>
              <c:f>Knowledge!$A$13</c:f>
              <c:strCache>
                <c:ptCount val="1"/>
                <c:pt idx="0">
                  <c:v>OTRS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Knowledge!$B$13</c:f>
              <c:numCache>
                <c:formatCode>0.00</c:formatCode>
                <c:ptCount val="1"/>
                <c:pt idx="0">
                  <c:v>2.1818181818181817</c:v>
                </c:pt>
              </c:numCache>
            </c:numRef>
          </c:xVal>
          <c:yVal>
            <c:numRef>
              <c:f>Knowledge!$C$13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Knowledge!$E$14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15AF-4A11-9E07-22CBF934AD9D}"/>
            </c:ext>
          </c:extLst>
        </c:ser>
        <c:ser>
          <c:idx val="11"/>
          <c:order val="11"/>
          <c:tx>
            <c:strRef>
              <c:f>Knowledge!$A$14</c:f>
              <c:strCache>
                <c:ptCount val="1"/>
                <c:pt idx="0">
                  <c:v>OWNCLOUD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Knowledge!$B$14</c:f>
              <c:numCache>
                <c:formatCode>0.00</c:formatCode>
                <c:ptCount val="1"/>
                <c:pt idx="0">
                  <c:v>1.8333333333333333</c:v>
                </c:pt>
              </c:numCache>
            </c:numRef>
          </c:xVal>
          <c:yVal>
            <c:numRef>
              <c:f>Knowledge!$C$14</c:f>
              <c:numCache>
                <c:formatCode>0.00</c:formatCode>
                <c:ptCount val="1"/>
                <c:pt idx="0">
                  <c:v>2.625</c:v>
                </c:pt>
              </c:numCache>
            </c:numRef>
          </c:yVal>
          <c:bubbleSize>
            <c:numRef>
              <c:f>Knowledge!$E$14</c:f>
              <c:numCache>
                <c:formatCode>General</c:formatCode>
                <c:ptCount val="1"/>
                <c:pt idx="0">
                  <c:v>0.63157894736842102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15AF-4A11-9E07-22CBF934AD9D}"/>
            </c:ext>
          </c:extLst>
        </c:ser>
        <c:ser>
          <c:idx val="12"/>
          <c:order val="12"/>
          <c:tx>
            <c:strRef>
              <c:f>Knowledge!$A$15</c:f>
              <c:strCache>
                <c:ptCount val="1"/>
                <c:pt idx="0">
                  <c:v>REQUEST TRACKER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Knowledge!$B$15</c:f>
              <c:numCache>
                <c:formatCode>0.00</c:formatCode>
                <c:ptCount val="1"/>
                <c:pt idx="0">
                  <c:v>2.8</c:v>
                </c:pt>
              </c:numCache>
            </c:numRef>
          </c:xVal>
          <c:yVal>
            <c:numRef>
              <c:f>Knowledge!$C$15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yVal>
          <c:bubbleSize>
            <c:numRef>
              <c:f>Knowledge!$E$15</c:f>
              <c:numCache>
                <c:formatCode>General</c:formatCode>
                <c:ptCount val="1"/>
                <c:pt idx="0">
                  <c:v>0.52631578947368418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15AF-4A11-9E07-22CBF934AD9D}"/>
            </c:ext>
          </c:extLst>
        </c:ser>
        <c:ser>
          <c:idx val="13"/>
          <c:order val="13"/>
          <c:tx>
            <c:strRef>
              <c:f>Knowledge!$A$16</c:f>
              <c:strCache>
                <c:ptCount val="1"/>
                <c:pt idx="0">
                  <c:v>SHAREPOINT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Knowledge!$B$16</c:f>
              <c:numCache>
                <c:formatCode>0.00</c:formatCode>
                <c:ptCount val="1"/>
                <c:pt idx="0">
                  <c:v>2.1818181818181817</c:v>
                </c:pt>
              </c:numCache>
            </c:numRef>
          </c:xVal>
          <c:yVal>
            <c:numRef>
              <c:f>Knowledge!$C$16</c:f>
              <c:numCache>
                <c:formatCode>0.00</c:formatCode>
                <c:ptCount val="1"/>
                <c:pt idx="0">
                  <c:v>3.6153846153846154</c:v>
                </c:pt>
              </c:numCache>
            </c:numRef>
          </c:yVal>
          <c:bubbleSize>
            <c:numRef>
              <c:f>Knowledge!$E$16</c:f>
              <c:numCache>
                <c:formatCode>General</c:formatCode>
                <c:ptCount val="1"/>
                <c:pt idx="0">
                  <c:v>0.57894736842105265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15AF-4A11-9E07-22CBF934AD9D}"/>
            </c:ext>
          </c:extLst>
        </c:ser>
        <c:ser>
          <c:idx val="14"/>
          <c:order val="14"/>
          <c:tx>
            <c:strRef>
              <c:f>Knowledge!$A$17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5AF-4A11-9E07-22CBF934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Knowledge!$B$17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xVal>
          <c:yVal>
            <c:numRef>
              <c:f>Knowledge!$C$17</c:f>
              <c:numCache>
                <c:formatCode>0.00</c:formatCode>
                <c:ptCount val="1"/>
                <c:pt idx="0">
                  <c:v>3.8571428571428572</c:v>
                </c:pt>
              </c:numCache>
            </c:numRef>
          </c:yVal>
          <c:bubbleSize>
            <c:numRef>
              <c:f>Knowledge!$E$17</c:f>
              <c:numCache>
                <c:formatCode>General</c:formatCode>
                <c:ptCount val="1"/>
                <c:pt idx="0">
                  <c:v>0.68421052631578949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15AF-4A11-9E07-22CBF934AD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0272"/>
        <c:axId val="-1537460608"/>
      </c:bubbleChart>
      <c:valAx>
        <c:axId val="-1537450272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60608"/>
        <c:crosses val="autoZero"/>
        <c:crossBetween val="midCat"/>
      </c:valAx>
      <c:valAx>
        <c:axId val="-153746060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0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Knowledge!$EF$2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Knowledge!$ED$3:$ED$12</c:f>
              <c:strCache>
                <c:ptCount val="10"/>
                <c:pt idx="0">
                  <c:v>CONFLUENCE</c:v>
                </c:pt>
                <c:pt idx="1">
                  <c:v>GITLAB</c:v>
                </c:pt>
                <c:pt idx="2">
                  <c:v>NETBOX</c:v>
                </c:pt>
                <c:pt idx="3">
                  <c:v>MICROSOFT ONEDRIVE</c:v>
                </c:pt>
                <c:pt idx="4">
                  <c:v>NEXTCLOUD</c:v>
                </c:pt>
                <c:pt idx="5">
                  <c:v>GOOGLE DRIVE</c:v>
                </c:pt>
                <c:pt idx="6">
                  <c:v>WIKI</c:v>
                </c:pt>
                <c:pt idx="7">
                  <c:v>DOCUWIKI</c:v>
                </c:pt>
                <c:pt idx="8">
                  <c:v>OWNCLOUD</c:v>
                </c:pt>
                <c:pt idx="9">
                  <c:v>BOX</c:v>
                </c:pt>
              </c:strCache>
            </c:strRef>
          </c:cat>
          <c:val>
            <c:numRef>
              <c:f>Knowledge!$EF$3:$EF$12</c:f>
              <c:numCache>
                <c:formatCode>0%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0.42105263157894735</c:v>
                </c:pt>
                <c:pt idx="3">
                  <c:v>0.36842105263157893</c:v>
                </c:pt>
                <c:pt idx="4">
                  <c:v>0.36842105263157893</c:v>
                </c:pt>
                <c:pt idx="5">
                  <c:v>0.34210526315789475</c:v>
                </c:pt>
                <c:pt idx="6">
                  <c:v>0.34210526315789475</c:v>
                </c:pt>
                <c:pt idx="7">
                  <c:v>0.31578947368421051</c:v>
                </c:pt>
                <c:pt idx="8">
                  <c:v>0.31578947368421051</c:v>
                </c:pt>
                <c:pt idx="9">
                  <c:v>0.28947368421052633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B-43BD-BB7A-F768B6AF0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Reporting!$BV$3</c:f>
              <c:strCache>
                <c:ptCount val="1"/>
                <c:pt idx="0">
                  <c:v>ARBOR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Reporting!$BW$3</c:f>
              <c:numCache>
                <c:formatCode>0.00</c:formatCode>
                <c:ptCount val="1"/>
                <c:pt idx="0">
                  <c:v>1.7142857142857142</c:v>
                </c:pt>
              </c:numCache>
            </c:numRef>
          </c:xVal>
          <c:yVal>
            <c:numRef>
              <c:f>Reporting!$BX$3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Reporting!$BZ$3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922-49C1-862D-3FC65BF4E85A}"/>
            </c:ext>
          </c:extLst>
        </c:ser>
        <c:ser>
          <c:idx val="1"/>
          <c:order val="1"/>
          <c:tx>
            <c:strRef>
              <c:f>Reporting!$BV$4</c:f>
              <c:strCache>
                <c:ptCount val="1"/>
                <c:pt idx="0">
                  <c:v>CA SPECTRUM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Reporting!$BW$4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Reporting!$BX$4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Reporting!$BZ$4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922-49C1-862D-3FC65BF4E85A}"/>
            </c:ext>
          </c:extLst>
        </c:ser>
        <c:ser>
          <c:idx val="2"/>
          <c:order val="2"/>
          <c:tx>
            <c:strRef>
              <c:f>Reporting!$BV$5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Reporting!$BW$5</c:f>
              <c:numCache>
                <c:formatCode>0.00</c:formatCode>
                <c:ptCount val="1"/>
                <c:pt idx="0">
                  <c:v>2.6153846153846154</c:v>
                </c:pt>
              </c:numCache>
            </c:numRef>
          </c:xVal>
          <c:yVal>
            <c:numRef>
              <c:f>Reporting!$BX$5</c:f>
              <c:numCache>
                <c:formatCode>0.00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Reporting!$BZ$5</c:f>
              <c:numCache>
                <c:formatCode>General</c:formatCode>
                <c:ptCount val="1"/>
                <c:pt idx="0">
                  <c:v>0.65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922-49C1-862D-3FC65BF4E85A}"/>
            </c:ext>
          </c:extLst>
        </c:ser>
        <c:ser>
          <c:idx val="3"/>
          <c:order val="3"/>
          <c:tx>
            <c:strRef>
              <c:f>Reporting!$BV$6</c:f>
              <c:strCache>
                <c:ptCount val="1"/>
                <c:pt idx="0">
                  <c:v>GRAFANA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Reporting!$BW$6</c:f>
              <c:numCache>
                <c:formatCode>0.00</c:formatCode>
                <c:ptCount val="1"/>
                <c:pt idx="0">
                  <c:v>3.55</c:v>
                </c:pt>
              </c:numCache>
            </c:numRef>
          </c:xVal>
          <c:yVal>
            <c:numRef>
              <c:f>Reporting!$BX$6</c:f>
              <c:numCache>
                <c:formatCode>0.00</c:formatCode>
                <c:ptCount val="1"/>
                <c:pt idx="0">
                  <c:v>4.3</c:v>
                </c:pt>
              </c:numCache>
            </c:numRef>
          </c:yVal>
          <c:bubbleSize>
            <c:numRef>
              <c:f>Reporting!$BZ$6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922-49C1-862D-3FC65BF4E85A}"/>
            </c:ext>
          </c:extLst>
        </c:ser>
        <c:ser>
          <c:idx val="4"/>
          <c:order val="4"/>
          <c:tx>
            <c:strRef>
              <c:f>Reporting!$BV$7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382366651478487E-2"/>
                  <c:y val="-5.2925425581908623E-1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C6-4EFF-BBAD-94237668F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Reporting!$BX$7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Reporting!$BZ$7</c:f>
              <c:numCache>
                <c:formatCode>General</c:formatCode>
                <c:ptCount val="1"/>
                <c:pt idx="0">
                  <c:v>0.3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922-49C1-862D-3FC65BF4E85A}"/>
            </c:ext>
          </c:extLst>
        </c:ser>
        <c:ser>
          <c:idx val="5"/>
          <c:order val="5"/>
          <c:tx>
            <c:strRef>
              <c:f>Reporting!$BV$8</c:f>
              <c:strCache>
                <c:ptCount val="1"/>
                <c:pt idx="0">
                  <c:v>MUNIN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Reporting!$BW$8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Reporting!$BX$8</c:f>
              <c:numCache>
                <c:formatCode>0.00</c:formatCode>
                <c:ptCount val="1"/>
                <c:pt idx="0">
                  <c:v>3.5714285714285716</c:v>
                </c:pt>
              </c:numCache>
            </c:numRef>
          </c:yVal>
          <c:bubbleSize>
            <c:numRef>
              <c:f>Reporting!$BZ$8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922-49C1-862D-3FC65BF4E85A}"/>
            </c:ext>
          </c:extLst>
        </c:ser>
        <c:ser>
          <c:idx val="6"/>
          <c:order val="6"/>
          <c:tx>
            <c:strRef>
              <c:f>Reporting!$BV$9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Reporting!$BW$9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Reporting!$BX$9</c:f>
              <c:numCache>
                <c:formatCode>0.00</c:formatCode>
                <c:ptCount val="1"/>
                <c:pt idx="0">
                  <c:v>2.5714285714285716</c:v>
                </c:pt>
              </c:numCache>
            </c:numRef>
          </c:yVal>
          <c:bubbleSize>
            <c:numRef>
              <c:f>Reporting!$BZ$9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B922-49C1-862D-3FC65BF4E85A}"/>
            </c:ext>
          </c:extLst>
        </c:ser>
        <c:ser>
          <c:idx val="7"/>
          <c:order val="7"/>
          <c:tx>
            <c:strRef>
              <c:f>Reporting!$BV$10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Reporting!$BW$10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Reporting!$BX$10</c:f>
              <c:numCache>
                <c:formatCode>0.00</c:formatCode>
                <c:ptCount val="1"/>
                <c:pt idx="0">
                  <c:v>2.8</c:v>
                </c:pt>
              </c:numCache>
            </c:numRef>
          </c:yVal>
          <c:bubbleSize>
            <c:numRef>
              <c:f>Reporting!$BZ$10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B922-49C1-862D-3FC65BF4E85A}"/>
            </c:ext>
          </c:extLst>
        </c:ser>
        <c:ser>
          <c:idx val="8"/>
          <c:order val="8"/>
          <c:tx>
            <c:strRef>
              <c:f>Reporting!$BV$11</c:f>
              <c:strCache>
                <c:ptCount val="1"/>
                <c:pt idx="0">
                  <c:v>REQUEST TRACKER (RT)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Reporting!$BW$11</c:f>
              <c:numCache>
                <c:formatCode>0.00</c:formatCode>
                <c:ptCount val="1"/>
                <c:pt idx="0">
                  <c:v>3.1578947368421053</c:v>
                </c:pt>
              </c:numCache>
            </c:numRef>
          </c:xVal>
          <c:yVal>
            <c:numRef>
              <c:f>Reporting!$BX$11</c:f>
              <c:numCache>
                <c:formatCode>0.00</c:formatCode>
                <c:ptCount val="1"/>
                <c:pt idx="0">
                  <c:v>3.7777777777777777</c:v>
                </c:pt>
              </c:numCache>
            </c:numRef>
          </c:yVal>
          <c:bubbleSize>
            <c:numRef>
              <c:f>Reporting!$BZ$11</c:f>
              <c:numCache>
                <c:formatCode>General</c:formatCode>
                <c:ptCount val="1"/>
                <c:pt idx="0">
                  <c:v>0.95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922-49C1-862D-3FC65BF4E85A}"/>
            </c:ext>
          </c:extLst>
        </c:ser>
        <c:ser>
          <c:idx val="9"/>
          <c:order val="9"/>
          <c:tx>
            <c:strRef>
              <c:f>Reporting!$BV$12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Reporting!$BW$12</c:f>
              <c:numCache>
                <c:formatCode>0.00</c:formatCode>
                <c:ptCount val="1"/>
                <c:pt idx="0">
                  <c:v>2.6363636363636362</c:v>
                </c:pt>
              </c:numCache>
            </c:numRef>
          </c:xVal>
          <c:yVal>
            <c:numRef>
              <c:f>Reporting!$BX$12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yVal>
          <c:bubbleSize>
            <c:numRef>
              <c:f>Reporting!$BZ$12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B922-49C1-862D-3FC65BF4E85A}"/>
            </c:ext>
          </c:extLst>
        </c:ser>
        <c:ser>
          <c:idx val="10"/>
          <c:order val="10"/>
          <c:tx>
            <c:strRef>
              <c:f>Reporting!$BV$13</c:f>
              <c:strCache>
                <c:ptCount val="1"/>
                <c:pt idx="0">
                  <c:v>TABLEAU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Reporting!$BW$13</c:f>
              <c:numCache>
                <c:formatCode>0.00</c:formatCode>
                <c:ptCount val="1"/>
                <c:pt idx="0">
                  <c:v>1.4</c:v>
                </c:pt>
              </c:numCache>
            </c:numRef>
          </c:xVal>
          <c:yVal>
            <c:numRef>
              <c:f>Reporting!$BX$13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bubbleSize>
            <c:numRef>
              <c:f>Reporting!$BZ$13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922-49C1-862D-3FC65BF4E85A}"/>
            </c:ext>
          </c:extLst>
        </c:ser>
        <c:ser>
          <c:idx val="11"/>
          <c:order val="11"/>
          <c:tx>
            <c:strRef>
              <c:f>Reporting!$BV$14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Reporting!$BW$14</c:f>
              <c:numCache>
                <c:formatCode>0.00</c:formatCode>
                <c:ptCount val="1"/>
                <c:pt idx="0">
                  <c:v>3.4444444444444446</c:v>
                </c:pt>
              </c:numCache>
            </c:numRef>
          </c:xVal>
          <c:yVal>
            <c:numRef>
              <c:f>Reporting!$BX$14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yVal>
          <c:bubbleSize>
            <c:numRef>
              <c:f>Reporting!$BZ$14</c:f>
              <c:numCache>
                <c:formatCode>General</c:formatCode>
                <c:ptCount val="1"/>
                <c:pt idx="0">
                  <c:v>0.45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B922-49C1-862D-3FC65BF4E85A}"/>
            </c:ext>
          </c:extLst>
        </c:ser>
        <c:ser>
          <c:idx val="12"/>
          <c:order val="12"/>
          <c:tx>
            <c:strRef>
              <c:f>Reporting!$BV$15</c:f>
              <c:strCache>
                <c:ptCount val="1"/>
                <c:pt idx="0">
                  <c:v>ZENOSS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Reporting!$BX$15</c:f>
              <c:numCache>
                <c:formatCode>0.00</c:formatCode>
                <c:ptCount val="1"/>
                <c:pt idx="0">
                  <c:v>3.2</c:v>
                </c:pt>
              </c:numCache>
            </c:numRef>
          </c:yVal>
          <c:bubbleSize>
            <c:numRef>
              <c:f>Reporting!$BZ$15</c:f>
              <c:numCache>
                <c:formatCode>General</c:formatCode>
                <c:ptCount val="1"/>
                <c:pt idx="0">
                  <c:v>0.35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B922-49C1-862D-3FC65BF4E85A}"/>
            </c:ext>
          </c:extLst>
        </c:ser>
        <c:ser>
          <c:idx val="13"/>
          <c:order val="13"/>
          <c:tx>
            <c:strRef>
              <c:f>Reporting!$BV$16</c:f>
              <c:strCache>
                <c:ptCount val="1"/>
                <c:pt idx="0">
                  <c:v>ZINO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Reporting!$BW$16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Reporting!$BX$16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Reporting!$BZ$16</c:f>
              <c:numCache>
                <c:formatCode>General</c:formatCode>
                <c:ptCount val="1"/>
                <c:pt idx="0">
                  <c:v>0.2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B922-49C1-862D-3FC65BF4E8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78208"/>
        <c:axId val="-1352888000"/>
      </c:bubbleChart>
      <c:valAx>
        <c:axId val="-1352878208"/>
        <c:scaling>
          <c:orientation val="minMax"/>
          <c:max val="4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Importa</a:t>
                </a:r>
                <a:r>
                  <a:rPr lang="es-ES" dirty="0"/>
                  <a:t>n</a:t>
                </a:r>
                <a:r>
                  <a:rPr lang="hu-HU" dirty="0"/>
                  <a:t>ce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8000"/>
        <c:crosses val="autoZero"/>
        <c:crossBetween val="midCat"/>
      </c:valAx>
      <c:valAx>
        <c:axId val="-135288800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78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Reporting!$EI$2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Reporting!$EG$3:$EG$12</c:f>
              <c:strCache>
                <c:ptCount val="10"/>
                <c:pt idx="0">
                  <c:v>GRAFANA</c:v>
                </c:pt>
                <c:pt idx="1">
                  <c:v>REQUEST TRACKER (RT)</c:v>
                </c:pt>
                <c:pt idx="2">
                  <c:v>CACTI</c:v>
                </c:pt>
                <c:pt idx="3">
                  <c:v>SPLUNK</c:v>
                </c:pt>
                <c:pt idx="4">
                  <c:v>MUNIN</c:v>
                </c:pt>
                <c:pt idx="5">
                  <c:v>NAGIOS</c:v>
                </c:pt>
                <c:pt idx="6">
                  <c:v>ZABBIX</c:v>
                </c:pt>
                <c:pt idx="7">
                  <c:v>ARBOR</c:v>
                </c:pt>
                <c:pt idx="8">
                  <c:v>NFSEN</c:v>
                </c:pt>
                <c:pt idx="9">
                  <c:v>ZENOSS</c:v>
                </c:pt>
              </c:strCache>
            </c:strRef>
          </c:cat>
          <c:val>
            <c:numRef>
              <c:f>Reporting!$EI$3:$EI$12</c:f>
              <c:numCache>
                <c:formatCode>0%</c:formatCode>
                <c:ptCount val="10"/>
                <c:pt idx="0">
                  <c:v>0.66666666666666663</c:v>
                </c:pt>
                <c:pt idx="1">
                  <c:v>0.6333333333333333</c:v>
                </c:pt>
                <c:pt idx="2">
                  <c:v>0.43333333333333335</c:v>
                </c:pt>
                <c:pt idx="3">
                  <c:v>0.36666666666666664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0.23333333333333334</c:v>
                </c:pt>
                <c:pt idx="8">
                  <c:v>0.23333333333333334</c:v>
                </c:pt>
                <c:pt idx="9">
                  <c:v>0.23333333333333334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9-4E25-AB74-EC51E0F5E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'Communication-Bidirectional'!$BZ$3</c:f>
              <c:strCache>
                <c:ptCount val="1"/>
                <c:pt idx="0">
                  <c:v>EDUMEET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xVal>
          <c:yVal>
            <c:numRef>
              <c:f>'Communication-Bidirectional'!$CB$3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'Communication-Bidirectional'!$CD$3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2225-4D7A-9E21-75876782787B}"/>
            </c:ext>
          </c:extLst>
        </c:ser>
        <c:ser>
          <c:idx val="1"/>
          <c:order val="1"/>
          <c:tx>
            <c:strRef>
              <c:f>'Communication-Bidirectional'!$BZ$4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'Communication-Bidirectional'!$CA$4</c:f>
              <c:numCache>
                <c:formatCode>0.00</c:formatCode>
                <c:ptCount val="1"/>
                <c:pt idx="0">
                  <c:v>3.78125</c:v>
                </c:pt>
              </c:numCache>
            </c:numRef>
          </c:xVal>
          <c:yVal>
            <c:numRef>
              <c:f>'Communication-Bidirectional'!$CB$4</c:f>
              <c:numCache>
                <c:formatCode>0.00</c:formatCode>
                <c:ptCount val="1"/>
                <c:pt idx="0">
                  <c:v>3.903225806451613</c:v>
                </c:pt>
              </c:numCache>
            </c:numRef>
          </c:yVal>
          <c:bubbleSize>
            <c:numRef>
              <c:f>'Communication-Bidirectional'!$CD$4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2225-4D7A-9E21-75876782787B}"/>
            </c:ext>
          </c:extLst>
        </c:ser>
        <c:ser>
          <c:idx val="2"/>
          <c:order val="2"/>
          <c:tx>
            <c:strRef>
              <c:f>'Communication-Bidirectional'!$BZ$5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'Communication-Bidirectional'!$CA$5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'Communication-Bidirectional'!$CB$5</c:f>
              <c:numCache>
                <c:formatCode>0.00</c:formatCode>
                <c:ptCount val="1"/>
                <c:pt idx="0">
                  <c:v>2.8571428571428572</c:v>
                </c:pt>
              </c:numCache>
            </c:numRef>
          </c:yVal>
          <c:bubbleSize>
            <c:numRef>
              <c:f>'Communication-Bidirectional'!$CD$5</c:f>
              <c:numCache>
                <c:formatCode>General</c:formatCode>
                <c:ptCount val="1"/>
                <c:pt idx="0">
                  <c:v>0.28125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2225-4D7A-9E21-75876782787B}"/>
            </c:ext>
          </c:extLst>
        </c:ser>
        <c:ser>
          <c:idx val="3"/>
          <c:order val="3"/>
          <c:tx>
            <c:strRef>
              <c:f>'Communication-Bidirectional'!$BZ$6</c:f>
              <c:strCache>
                <c:ptCount val="1"/>
                <c:pt idx="0">
                  <c:v>IRC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'Communication-Bidirectional'!$CA$6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'Communication-Bidirectional'!$CB$7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'Communication-Bidirectional'!$CD$6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2225-4D7A-9E21-75876782787B}"/>
            </c:ext>
          </c:extLst>
        </c:ser>
        <c:ser>
          <c:idx val="4"/>
          <c:order val="4"/>
          <c:tx>
            <c:strRef>
              <c:f>'Communication-Bidirectional'!$BZ$7</c:f>
              <c:strCache>
                <c:ptCount val="1"/>
                <c:pt idx="0">
                  <c:v>JABBER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'Communication-Bidirectional'!$CA$7</c:f>
              <c:numCache>
                <c:formatCode>0.00</c:formatCode>
                <c:ptCount val="1"/>
                <c:pt idx="0">
                  <c:v>1.2</c:v>
                </c:pt>
              </c:numCache>
            </c:numRef>
          </c:xVal>
          <c:yVal>
            <c:numRef>
              <c:f>'Communication-Bidirectional'!$CB$7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'Communication-Bidirectional'!$CD$7</c:f>
              <c:numCache>
                <c:formatCode>General</c:formatCode>
                <c:ptCount val="1"/>
                <c:pt idx="0">
                  <c:v>0.15625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2225-4D7A-9E21-75876782787B}"/>
            </c:ext>
          </c:extLst>
        </c:ser>
        <c:ser>
          <c:idx val="5"/>
          <c:order val="5"/>
          <c:tx>
            <c:strRef>
              <c:f>'Communication-Bidirectional'!$BZ$8</c:f>
              <c:strCache>
                <c:ptCount val="1"/>
                <c:pt idx="0">
                  <c:v>Landline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'Communication-Bidirectional'!$CA$8</c:f>
              <c:numCache>
                <c:formatCode>0.00</c:formatCode>
                <c:ptCount val="1"/>
                <c:pt idx="0">
                  <c:v>2.1666666666666665</c:v>
                </c:pt>
              </c:numCache>
            </c:numRef>
          </c:xVal>
          <c:yVal>
            <c:numRef>
              <c:f>'Communication-Bidirectional'!$CB$8</c:f>
              <c:numCache>
                <c:formatCode>0.00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'Communication-Bidirectional'!$CD$8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2225-4D7A-9E21-75876782787B}"/>
            </c:ext>
          </c:extLst>
        </c:ser>
        <c:ser>
          <c:idx val="6"/>
          <c:order val="6"/>
          <c:tx>
            <c:strRef>
              <c:f>'Communication-Bidirectional'!$BZ$9</c:f>
              <c:strCache>
                <c:ptCount val="1"/>
                <c:pt idx="0">
                  <c:v>MAILING LISTS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108802957334555"/>
                  <c:y val="2.913279024001060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A1-432C-B4FD-A1C7C296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'Communication-Bidirectional'!$CA$9</c:f>
              <c:numCache>
                <c:formatCode>0.00</c:formatCode>
                <c:ptCount val="1"/>
                <c:pt idx="0">
                  <c:v>3.0416666666666665</c:v>
                </c:pt>
              </c:numCache>
            </c:numRef>
          </c:xVal>
          <c:yVal>
            <c:numRef>
              <c:f>'Communication-Bidirectional'!$CB$9</c:f>
              <c:numCache>
                <c:formatCode>0.00</c:formatCode>
                <c:ptCount val="1"/>
                <c:pt idx="0">
                  <c:v>3.6818181818181817</c:v>
                </c:pt>
              </c:numCache>
            </c:numRef>
          </c:yVal>
          <c:bubbleSize>
            <c:numRef>
              <c:f>'Communication-Bidirectional'!$CD$9</c:f>
              <c:numCache>
                <c:formatCode>General</c:formatCode>
                <c:ptCount val="1"/>
                <c:pt idx="0">
                  <c:v>0.75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2225-4D7A-9E21-75876782787B}"/>
            </c:ext>
          </c:extLst>
        </c:ser>
        <c:ser>
          <c:idx val="7"/>
          <c:order val="7"/>
          <c:tx>
            <c:strRef>
              <c:f>'Communication-Bidirectional'!$BZ$10</c:f>
              <c:strCache>
                <c:ptCount val="1"/>
                <c:pt idx="0">
                  <c:v>MATTERMOST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'Communication-Bidirectional'!$CA$10</c:f>
              <c:numCache>
                <c:formatCode>0.00</c:formatCode>
                <c:ptCount val="1"/>
                <c:pt idx="0">
                  <c:v>2.5</c:v>
                </c:pt>
              </c:numCache>
            </c:numRef>
          </c:xVal>
          <c:yVal>
            <c:numRef>
              <c:f>'Communication-Bidirectional'!$CB$10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bubbleSize>
            <c:numRef>
              <c:f>'Communication-Bidirectional'!$CD$10</c:f>
              <c:numCache>
                <c:formatCode>General</c:formatCode>
                <c:ptCount val="1"/>
                <c:pt idx="0">
                  <c:v>0.1875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2225-4D7A-9E21-75876782787B}"/>
            </c:ext>
          </c:extLst>
        </c:ser>
        <c:ser>
          <c:idx val="8"/>
          <c:order val="8"/>
          <c:tx>
            <c:strRef>
              <c:f>'Communication-Bidirectional'!$BZ$11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'Communication-Bidirectional'!$CA$11</c:f>
              <c:numCache>
                <c:formatCode>0.00</c:formatCode>
                <c:ptCount val="1"/>
                <c:pt idx="0">
                  <c:v>3.0588235294117645</c:v>
                </c:pt>
              </c:numCache>
            </c:numRef>
          </c:xVal>
          <c:yVal>
            <c:numRef>
              <c:f>'Communication-Bidirectional'!$CB$11</c:f>
              <c:numCache>
                <c:formatCode>0.00</c:formatCode>
                <c:ptCount val="1"/>
                <c:pt idx="0">
                  <c:v>3.8125</c:v>
                </c:pt>
              </c:numCache>
            </c:numRef>
          </c:yVal>
          <c:bubbleSize>
            <c:numRef>
              <c:f>'Communication-Bidirectional'!$CD$11</c:f>
              <c:numCache>
                <c:formatCode>General</c:formatCode>
                <c:ptCount val="1"/>
                <c:pt idx="0">
                  <c:v>0.53125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2225-4D7A-9E21-75876782787B}"/>
            </c:ext>
          </c:extLst>
        </c:ser>
        <c:ser>
          <c:idx val="9"/>
          <c:order val="9"/>
          <c:tx>
            <c:strRef>
              <c:f>'Communication-Bidirectional'!$BZ$12</c:f>
              <c:strCache>
                <c:ptCount val="1"/>
                <c:pt idx="0">
                  <c:v>ROCKETCHAT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'Communication-Bidirectional'!$CA$12</c:f>
              <c:numCache>
                <c:formatCode>0.00</c:formatCode>
                <c:ptCount val="1"/>
                <c:pt idx="0">
                  <c:v>2.625</c:v>
                </c:pt>
              </c:numCache>
            </c:numRef>
          </c:xVal>
          <c:yVal>
            <c:numRef>
              <c:f>'Communication-Bidirectional'!$CB$12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yVal>
          <c:bubbleSize>
            <c:numRef>
              <c:f>'Communication-Bidirectional'!$CD$12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2225-4D7A-9E21-75876782787B}"/>
            </c:ext>
          </c:extLst>
        </c:ser>
        <c:ser>
          <c:idx val="10"/>
          <c:order val="10"/>
          <c:tx>
            <c:strRef>
              <c:f>'Communication-Bidirectional'!$BZ$13</c:f>
              <c:strCache>
                <c:ptCount val="1"/>
                <c:pt idx="0">
                  <c:v>SKYPE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'Communication-Bidirectional'!$CB$13</c:f>
              <c:numCache>
                <c:formatCode>0.00</c:formatCode>
                <c:ptCount val="1"/>
                <c:pt idx="0">
                  <c:v>2.7142857142857144</c:v>
                </c:pt>
              </c:numCache>
            </c:numRef>
          </c:yVal>
          <c:bubbleSize>
            <c:numRef>
              <c:f>'Communication-Bidirectional'!$CD$13</c:f>
              <c:numCache>
                <c:formatCode>General</c:formatCode>
                <c:ptCount val="1"/>
                <c:pt idx="0">
                  <c:v>0.28125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2225-4D7A-9E21-75876782787B}"/>
            </c:ext>
          </c:extLst>
        </c:ser>
        <c:ser>
          <c:idx val="11"/>
          <c:order val="11"/>
          <c:tx>
            <c:strRef>
              <c:f>'Communication-Bidirectional'!$BZ$14</c:f>
              <c:strCache>
                <c:ptCount val="1"/>
                <c:pt idx="0">
                  <c:v>SLACK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'Communication-Bidirectional'!$CA$14</c:f>
              <c:numCache>
                <c:formatCode>0.00</c:formatCode>
                <c:ptCount val="1"/>
                <c:pt idx="0">
                  <c:v>3.3125</c:v>
                </c:pt>
              </c:numCache>
            </c:numRef>
          </c:xVal>
          <c:yVal>
            <c:numRef>
              <c:f>'Communication-Bidirectional'!$CB$14</c:f>
              <c:numCache>
                <c:formatCode>0.00</c:formatCode>
                <c:ptCount val="1"/>
                <c:pt idx="0">
                  <c:v>4.2</c:v>
                </c:pt>
              </c:numCache>
            </c:numRef>
          </c:yVal>
          <c:bubbleSize>
            <c:numRef>
              <c:f>'Communication-Bidirectional'!$CD$14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2225-4D7A-9E21-75876782787B}"/>
            </c:ext>
          </c:extLst>
        </c:ser>
        <c:ser>
          <c:idx val="12"/>
          <c:order val="12"/>
          <c:tx>
            <c:strRef>
              <c:f>'Communication-Bidirectional'!$BZ$15</c:f>
              <c:strCache>
                <c:ptCount val="1"/>
                <c:pt idx="0">
                  <c:v>TEAMS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026566430487488"/>
                  <c:y val="2.62195112160094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1-432C-B4FD-A1C7C296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'Communication-Bidirectional'!$CA$15</c:f>
              <c:numCache>
                <c:formatCode>0.00</c:formatCode>
                <c:ptCount val="1"/>
                <c:pt idx="0">
                  <c:v>3.0434782608695654</c:v>
                </c:pt>
              </c:numCache>
            </c:numRef>
          </c:xVal>
          <c:yVal>
            <c:numRef>
              <c:f>'Communication-Bidirectional'!$CB$15</c:f>
              <c:numCache>
                <c:formatCode>0.00</c:formatCode>
                <c:ptCount val="1"/>
                <c:pt idx="0">
                  <c:v>3.6956521739130435</c:v>
                </c:pt>
              </c:numCache>
            </c:numRef>
          </c:yVal>
          <c:bubbleSize>
            <c:numRef>
              <c:f>'Communication-Bidirectional'!$CD$15</c:f>
              <c:numCache>
                <c:formatCode>General</c:formatCode>
                <c:ptCount val="1"/>
                <c:pt idx="0">
                  <c:v>0.71875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2225-4D7A-9E21-75876782787B}"/>
            </c:ext>
          </c:extLst>
        </c:ser>
        <c:ser>
          <c:idx val="13"/>
          <c:order val="13"/>
          <c:tx>
            <c:strRef>
              <c:f>'Communication-Bidirectional'!$BZ$16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'Communication-Bidirectional'!$CA$16</c:f>
              <c:numCache>
                <c:formatCode>0.00</c:formatCode>
                <c:ptCount val="1"/>
                <c:pt idx="0">
                  <c:v>1.8</c:v>
                </c:pt>
              </c:numCache>
            </c:numRef>
          </c:xVal>
          <c:yVal>
            <c:numRef>
              <c:f>'Communication-Bidirectional'!$CB$16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'Communication-Bidirectional'!$CD$16</c:f>
              <c:numCache>
                <c:formatCode>General</c:formatCode>
                <c:ptCount val="1"/>
                <c:pt idx="0">
                  <c:v>0.15625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2225-4D7A-9E21-75876782787B}"/>
            </c:ext>
          </c:extLst>
        </c:ser>
        <c:ser>
          <c:idx val="14"/>
          <c:order val="14"/>
          <c:tx>
            <c:strRef>
              <c:f>'Communication-Bidirectional'!$BZ$17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'Communication-Bidirectional'!$CA$17</c:f>
              <c:numCache>
                <c:formatCode>0.00</c:formatCode>
                <c:ptCount val="1"/>
                <c:pt idx="0">
                  <c:v>2.3636363636363638</c:v>
                </c:pt>
              </c:numCache>
            </c:numRef>
          </c:xVal>
          <c:yVal>
            <c:numRef>
              <c:f>'Communication-Bidirectional'!$CB$17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'Communication-Bidirectional'!$CD$17</c:f>
              <c:numCache>
                <c:formatCode>General</c:formatCode>
                <c:ptCount val="1"/>
                <c:pt idx="0">
                  <c:v>0.34375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2225-4D7A-9E21-75876782787B}"/>
            </c:ext>
          </c:extLst>
        </c:ser>
        <c:ser>
          <c:idx val="15"/>
          <c:order val="15"/>
          <c:tx>
            <c:strRef>
              <c:f>'Communication-Bidirectional'!$BZ$18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'Communication-Bidirectional'!$CA$18</c:f>
              <c:numCache>
                <c:formatCode>0.00</c:formatCode>
                <c:ptCount val="1"/>
                <c:pt idx="0">
                  <c:v>2.1428571428571428</c:v>
                </c:pt>
              </c:numCache>
            </c:numRef>
          </c:xVal>
          <c:yVal>
            <c:numRef>
              <c:f>'Communication-Bidirectional'!$CB$18</c:f>
              <c:numCache>
                <c:formatCode>0.00</c:formatCode>
                <c:ptCount val="1"/>
                <c:pt idx="0">
                  <c:v>3.6</c:v>
                </c:pt>
              </c:numCache>
            </c:numRef>
          </c:yVal>
          <c:bubbleSize>
            <c:numRef>
              <c:f>'Communication-Bidirectional'!$CD$18</c:f>
              <c:numCache>
                <c:formatCode>General</c:formatCode>
                <c:ptCount val="1"/>
                <c:pt idx="0">
                  <c:v>0.21875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2225-4D7A-9E21-75876782787B}"/>
            </c:ext>
          </c:extLst>
        </c:ser>
        <c:ser>
          <c:idx val="16"/>
          <c:order val="16"/>
          <c:tx>
            <c:strRef>
              <c:f>'Communication-Bidirectional'!$BZ$19</c:f>
              <c:strCache>
                <c:ptCount val="1"/>
                <c:pt idx="0">
                  <c:v>ZOOM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'Communication-Bidirectional'!$CA$19</c:f>
              <c:numCache>
                <c:formatCode>0.00</c:formatCode>
                <c:ptCount val="1"/>
                <c:pt idx="0">
                  <c:v>3</c:v>
                </c:pt>
              </c:numCache>
            </c:numRef>
          </c:xVal>
          <c:yVal>
            <c:numRef>
              <c:f>'Communication-Bidirectional'!$CB$19</c:f>
              <c:numCache>
                <c:formatCode>0.00</c:formatCode>
                <c:ptCount val="1"/>
                <c:pt idx="0">
                  <c:v>4.3</c:v>
                </c:pt>
              </c:numCache>
            </c:numRef>
          </c:yVal>
          <c:bubbleSize>
            <c:numRef>
              <c:f>'Communication-Bidirectional'!$CD$19</c:f>
              <c:numCache>
                <c:formatCode>General</c:formatCode>
                <c:ptCount val="1"/>
                <c:pt idx="0">
                  <c:v>0.65625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2225-4D7A-9E21-7587678278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9520"/>
        <c:axId val="-1537454080"/>
      </c:bubbleChart>
      <c:valAx>
        <c:axId val="-1537459520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4080"/>
        <c:crosses val="autoZero"/>
        <c:crossBetween val="midCat"/>
      </c:valAx>
      <c:valAx>
        <c:axId val="-1537454080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'Communication-Bidirectional'!$EL$2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'Communication-Bidirectional'!$EJ$3:$EJ$12</c:f>
              <c:strCache>
                <c:ptCount val="10"/>
                <c:pt idx="0">
                  <c:v>E-mail</c:v>
                </c:pt>
                <c:pt idx="1">
                  <c:v>MAILING LISTS</c:v>
                </c:pt>
                <c:pt idx="2">
                  <c:v>TEAMS</c:v>
                </c:pt>
                <c:pt idx="3">
                  <c:v>ZOOM</c:v>
                </c:pt>
                <c:pt idx="4">
                  <c:v>Mobile</c:v>
                </c:pt>
                <c:pt idx="5">
                  <c:v>SLACK</c:v>
                </c:pt>
                <c:pt idx="6">
                  <c:v>WHATSAPP</c:v>
                </c:pt>
                <c:pt idx="7">
                  <c:v>IM</c:v>
                </c:pt>
                <c:pt idx="8">
                  <c:v>SKYPE</c:v>
                </c:pt>
                <c:pt idx="9">
                  <c:v>ROCKETCHAT</c:v>
                </c:pt>
              </c:strCache>
            </c:strRef>
          </c:cat>
          <c:val>
            <c:numRef>
              <c:f>'Communication-Bidirectional'!$EL$3:$EL$12</c:f>
              <c:numCache>
                <c:formatCode>0%</c:formatCode>
                <c:ptCount val="10"/>
                <c:pt idx="0">
                  <c:v>0.625</c:v>
                </c:pt>
                <c:pt idx="1">
                  <c:v>0.59375</c:v>
                </c:pt>
                <c:pt idx="2">
                  <c:v>0.40625</c:v>
                </c:pt>
                <c:pt idx="3">
                  <c:v>0.34375</c:v>
                </c:pt>
                <c:pt idx="4">
                  <c:v>0.28125</c:v>
                </c:pt>
                <c:pt idx="5">
                  <c:v>0.28125</c:v>
                </c:pt>
                <c:pt idx="6">
                  <c:v>0.28125</c:v>
                </c:pt>
                <c:pt idx="7">
                  <c:v>0.21875</c:v>
                </c:pt>
                <c:pt idx="8">
                  <c:v>0.21875</c:v>
                </c:pt>
                <c:pt idx="9">
                  <c:v>0.21875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3-46CE-89D7-11222D63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Organisation!$J$3:$J$12</c:f>
              <c:strCache>
                <c:ptCount val="10"/>
                <c:pt idx="0">
                  <c:v>National research and education network (NREN)</c:v>
                </c:pt>
                <c:pt idx="1">
                  <c:v>Regional, metropolitan network</c:v>
                </c:pt>
                <c:pt idx="2">
                  <c:v>Wide area network, among several countries</c:v>
                </c:pt>
                <c:pt idx="3">
                  <c:v>Specific research network (any range)</c:v>
                </c:pt>
                <c:pt idx="4">
                  <c:v>Campus, university network</c:v>
                </c:pt>
                <c:pt idx="5">
                  <c:v>Commercial network, ISP (any range)</c:v>
                </c:pt>
                <c:pt idx="6">
                  <c:v>Internet Exchange operator (any size)</c:v>
                </c:pt>
                <c:pt idx="7">
                  <c:v>School Network</c:v>
                </c:pt>
                <c:pt idx="8">
                  <c:v>Other (please specify)</c:v>
                </c:pt>
                <c:pt idx="9">
                  <c:v>Total:</c:v>
                </c:pt>
              </c:strCache>
            </c:strRef>
          </c:cat>
          <c:val>
            <c:numRef>
              <c:f>Organisation!$K$3:$K$11</c:f>
              <c:numCache>
                <c:formatCode>General</c:formatCode>
                <c:ptCount val="9"/>
                <c:pt idx="0">
                  <c:v>28</c:v>
                </c:pt>
                <c:pt idx="1">
                  <c:v>19</c:v>
                </c:pt>
                <c:pt idx="2">
                  <c:v>8</c:v>
                </c:pt>
                <c:pt idx="3">
                  <c:v>14</c:v>
                </c:pt>
                <c:pt idx="4">
                  <c:v>34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A-4174-9704-919935C0A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4777152"/>
        <c:axId val="-1824779328"/>
        <c:axId val="0"/>
      </c:bar3DChart>
      <c:catAx>
        <c:axId val="-18247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779328"/>
        <c:crosses val="autoZero"/>
        <c:auto val="1"/>
        <c:lblAlgn val="ctr"/>
        <c:lblOffset val="100"/>
        <c:noMultiLvlLbl val="0"/>
      </c:catAx>
      <c:valAx>
        <c:axId val="-18247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247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'Communication-Unidirectional'!$AJ$3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'Communication-Unidirectional'!$AK$3</c:f>
              <c:numCache>
                <c:formatCode>0.00</c:formatCode>
                <c:ptCount val="1"/>
                <c:pt idx="0">
                  <c:v>3.7142857142857144</c:v>
                </c:pt>
              </c:numCache>
            </c:numRef>
          </c:xVal>
          <c:yVal>
            <c:numRef>
              <c:f>'Communication-Unidirectional'!$AL$3</c:f>
              <c:numCache>
                <c:formatCode>0.00</c:formatCode>
                <c:ptCount val="1"/>
                <c:pt idx="0">
                  <c:v>4.1071428571428568</c:v>
                </c:pt>
              </c:numCache>
            </c:numRef>
          </c:yVal>
          <c:bubbleSize>
            <c:numRef>
              <c:f>'Communication-Unidirectional'!$AN$3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1DA-417B-962B-E06CCEDB9B63}"/>
            </c:ext>
          </c:extLst>
        </c:ser>
        <c:ser>
          <c:idx val="1"/>
          <c:order val="1"/>
          <c:tx>
            <c:strRef>
              <c:f>'Communication-Unidirectional'!$AJ$4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'Communication-Unidirectional'!$AK$4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xVal>
          <c:yVal>
            <c:numRef>
              <c:f>'Communication-Unidirectional'!$AL$4</c:f>
              <c:numCache>
                <c:formatCode>0.00</c:formatCode>
                <c:ptCount val="1"/>
                <c:pt idx="0">
                  <c:v>3.5714285714285716</c:v>
                </c:pt>
              </c:numCache>
            </c:numRef>
          </c:yVal>
          <c:bubbleSize>
            <c:numRef>
              <c:f>'Communication-Unidirectional'!$AN$4</c:f>
              <c:numCache>
                <c:formatCode>General</c:formatCode>
                <c:ptCount val="1"/>
                <c:pt idx="0">
                  <c:v>0.42857142857142855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C1DA-417B-962B-E06CCEDB9B63}"/>
            </c:ext>
          </c:extLst>
        </c:ser>
        <c:ser>
          <c:idx val="2"/>
          <c:order val="2"/>
          <c:tx>
            <c:strRef>
              <c:f>'Communication-Unidirectional'!$AJ$5</c:f>
              <c:strCache>
                <c:ptCount val="1"/>
                <c:pt idx="0">
                  <c:v>MAILING LISTS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'Communication-Unidirectional'!$AK$5</c:f>
              <c:numCache>
                <c:formatCode>0.00</c:formatCode>
                <c:ptCount val="1"/>
                <c:pt idx="0">
                  <c:v>3.0370370370370372</c:v>
                </c:pt>
              </c:numCache>
            </c:numRef>
          </c:xVal>
          <c:yVal>
            <c:numRef>
              <c:f>'Communication-Unidirectional'!$AL$5</c:f>
              <c:numCache>
                <c:formatCode>0.00</c:formatCode>
                <c:ptCount val="1"/>
                <c:pt idx="0">
                  <c:v>3.8148148148148149</c:v>
                </c:pt>
              </c:numCache>
            </c:numRef>
          </c:yVal>
          <c:bubbleSize>
            <c:numRef>
              <c:f>'Communication-Unidirectional'!$AN$5</c:f>
              <c:numCache>
                <c:formatCode>General</c:formatCode>
                <c:ptCount val="1"/>
                <c:pt idx="0">
                  <c:v>0.9642857142857143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C1DA-417B-962B-E06CCEDB9B63}"/>
            </c:ext>
          </c:extLst>
        </c:ser>
        <c:ser>
          <c:idx val="3"/>
          <c:order val="3"/>
          <c:tx>
            <c:strRef>
              <c:f>'Communication-Unidirectional'!$AJ$6</c:f>
              <c:strCache>
                <c:ptCount val="1"/>
                <c:pt idx="0">
                  <c:v>IRC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'Communication-Unidirectional'!$AK$6</c:f>
              <c:numCache>
                <c:formatCode>0.00</c:formatCode>
                <c:ptCount val="1"/>
                <c:pt idx="0">
                  <c:v>0</c:v>
                </c:pt>
              </c:numCache>
            </c:numRef>
          </c:xVal>
          <c:yVal>
            <c:numRef>
              <c:f>'Communication-Unidirectional'!$AL$6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bubbleSize>
            <c:numRef>
              <c:f>'Communication-Unidirectional'!$AN$6</c:f>
              <c:numCache>
                <c:formatCode>General</c:formatCode>
                <c:ptCount val="1"/>
                <c:pt idx="0">
                  <c:v>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C1DA-417B-962B-E06CCEDB9B63}"/>
            </c:ext>
          </c:extLst>
        </c:ser>
        <c:ser>
          <c:idx val="4"/>
          <c:order val="4"/>
          <c:tx>
            <c:strRef>
              <c:f>'Communication-Unidirectional'!$AJ$7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'Communication-Unidirectional'!$AK$7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'Communication-Unidirectional'!$AL$7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'Communication-Unidirectional'!$AN$7</c:f>
              <c:numCache>
                <c:formatCode>General</c:formatCode>
                <c:ptCount val="1"/>
                <c:pt idx="0">
                  <c:v>0.21428571428571427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C1DA-417B-962B-E06CCEDB9B63}"/>
            </c:ext>
          </c:extLst>
        </c:ser>
        <c:ser>
          <c:idx val="5"/>
          <c:order val="5"/>
          <c:tx>
            <c:strRef>
              <c:f>'Communication-Unidirectional'!$AJ$8</c:f>
              <c:strCache>
                <c:ptCount val="1"/>
                <c:pt idx="0">
                  <c:v>WIKI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'Communication-Unidirectional'!$AK$8</c:f>
              <c:numCache>
                <c:formatCode>0.00</c:formatCode>
                <c:ptCount val="1"/>
                <c:pt idx="0">
                  <c:v>2.7777777777777777</c:v>
                </c:pt>
              </c:numCache>
            </c:numRef>
          </c:xVal>
          <c:yVal>
            <c:numRef>
              <c:f>'Communication-Unidirectional'!$AL$8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'Communication-Unidirectional'!$AN$8</c:f>
              <c:numCache>
                <c:formatCode>General</c:formatCode>
                <c:ptCount val="1"/>
                <c:pt idx="0">
                  <c:v>0.32142857142857145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C1DA-417B-962B-E06CCEDB9B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537459520"/>
        <c:axId val="-1537454080"/>
        <c:extLst>
          <c:ext xmlns:c15="http://schemas.microsoft.com/office/drawing/2012/chart" uri="{02D57815-91ED-43cb-92C2-25804820EDAC}">
            <c15:filteredBubbl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'Communication-Unidirectional'!$AJ$9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'Communication-Unidirectional'!$AK$9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'Communication-Unidirectional'!$AL$9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'Communication-Unidirectional'!$AN$9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6-C1DA-417B-962B-E06CCEDB9B63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'Communication-Unidirectional'!$AL$10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1DA-417B-962B-E06CCEDB9B63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'Communication-Unidirectional'!$AL$11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1DA-417B-962B-E06CCEDB9B63}"/>
                  </c:ext>
                </c:extLst>
              </c15:ser>
            </c15:filteredBubbleSeries>
            <c15:filteredBubbl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'Communication-Unidirectional'!$AL$12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1DA-417B-962B-E06CCEDB9B63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'Communication-Unidirectional'!$AK$13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'Communication-Unidirectional'!$AL$13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1DA-417B-962B-E06CCEDB9B63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'Communication-Unidirectional'!$AK$14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'Communication-Unidirectional'!$AL$14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1DA-417B-962B-E06CCEDB9B63}"/>
                  </c:ext>
                </c:extLst>
              </c15:ser>
            </c15:filteredBubbleSeries>
            <c15:filteredBubbl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'Communication-Unidirectional'!$AJ$15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'Communication-Unidirectional'!$AK$15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'Communication-Unidirectional'!$AL$15</c15:sqref>
                        </c15:formulaRef>
                      </c:ext>
                    </c:extLst>
                    <c:numCache>
                      <c:formatCode>0.00</c:formatCode>
                      <c:ptCount val="1"/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'Communication-Unidirectional'!$AN$15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1DA-417B-962B-E06CCEDB9B63}"/>
                  </c:ext>
                </c:extLst>
              </c15:ser>
            </c15:filteredBubbleSeries>
          </c:ext>
        </c:extLst>
      </c:bubbleChart>
      <c:valAx>
        <c:axId val="-1537459520"/>
        <c:scaling>
          <c:orientation val="minMax"/>
          <c:max val="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4080"/>
        <c:crosses val="autoZero"/>
        <c:crossBetween val="midCat"/>
      </c:valAx>
      <c:valAx>
        <c:axId val="-15374540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74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'Communication-Unidirectional'!$CV$2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'Communication-Unidirectional'!$CT$3:$CT$8</c:f>
              <c:strCache>
                <c:ptCount val="6"/>
                <c:pt idx="0">
                  <c:v>E-mail</c:v>
                </c:pt>
                <c:pt idx="1">
                  <c:v>MAILING LISTS</c:v>
                </c:pt>
                <c:pt idx="2">
                  <c:v>IM</c:v>
                </c:pt>
                <c:pt idx="3">
                  <c:v>WIKI</c:v>
                </c:pt>
                <c:pt idx="4">
                  <c:v>TWITTER</c:v>
                </c:pt>
                <c:pt idx="5">
                  <c:v>IRC</c:v>
                </c:pt>
              </c:strCache>
            </c:strRef>
          </c:cat>
          <c:val>
            <c:numRef>
              <c:f>'Communication-Unidirectional'!$CV$3:$CV$8</c:f>
              <c:numCache>
                <c:formatCode>0%</c:formatCode>
                <c:ptCount val="6"/>
                <c:pt idx="0">
                  <c:v>0.93333333333333335</c:v>
                </c:pt>
                <c:pt idx="1">
                  <c:v>0.9</c:v>
                </c:pt>
                <c:pt idx="2">
                  <c:v>0.4</c:v>
                </c:pt>
                <c:pt idx="3">
                  <c:v>0.3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6-4BE2-B37D-B26E7A914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'Configuration and backup'!$AJ$3</c:f>
              <c:strCache>
                <c:ptCount val="1"/>
                <c:pt idx="0">
                  <c:v>CVS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'Configuration and backup'!$AL$3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'Configuration and backup'!$AN$3</c:f>
              <c:numCache>
                <c:formatCode>General</c:formatCode>
                <c:ptCount val="1"/>
                <c:pt idx="0">
                  <c:v>0.35294117647058826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0C6-475B-A6C7-F668CD205793}"/>
            </c:ext>
          </c:extLst>
        </c:ser>
        <c:ser>
          <c:idx val="1"/>
          <c:order val="1"/>
          <c:tx>
            <c:strRef>
              <c:f>'Configuration and backup'!$AJ$4</c:f>
              <c:strCache>
                <c:ptCount val="1"/>
                <c:pt idx="0">
                  <c:v>GIT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backup'!$AK$4</c:f>
              <c:numCache>
                <c:formatCode>0.00</c:formatCode>
                <c:ptCount val="1"/>
                <c:pt idx="0">
                  <c:v>3.5882352941176472</c:v>
                </c:pt>
              </c:numCache>
            </c:numRef>
          </c:xVal>
          <c:yVal>
            <c:numRef>
              <c:f>'Configuration and backup'!$AL$4</c:f>
              <c:numCache>
                <c:formatCode>0.00</c:formatCode>
                <c:ptCount val="1"/>
                <c:pt idx="0">
                  <c:v>4.5</c:v>
                </c:pt>
              </c:numCache>
            </c:numRef>
          </c:yVal>
          <c:bubbleSize>
            <c:numRef>
              <c:f>'Configuration and backup'!$AN$4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B0C6-475B-A6C7-F668CD205793}"/>
            </c:ext>
          </c:extLst>
        </c:ser>
        <c:ser>
          <c:idx val="2"/>
          <c:order val="2"/>
          <c:tx>
            <c:strRef>
              <c:f>'Configuration and backup'!$AJ$5</c:f>
              <c:strCache>
                <c:ptCount val="1"/>
                <c:pt idx="0">
                  <c:v>IMS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10621338180819E-2"/>
                  <c:y val="-2.64778239537437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D-4F73-BFD5-E2F3C3D5B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'Configuration and backup'!$AL$5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'Configuration and backup'!$AN$5</c:f>
              <c:numCache>
                <c:formatCode>General</c:formatCode>
                <c:ptCount val="1"/>
                <c:pt idx="0">
                  <c:v>0.35294117647058826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0C6-475B-A6C7-F668CD205793}"/>
            </c:ext>
          </c:extLst>
        </c:ser>
        <c:ser>
          <c:idx val="4"/>
          <c:order val="3"/>
          <c:tx>
            <c:strRef>
              <c:f>'Configuration and backup'!$AJ$6</c:f>
              <c:strCache>
                <c:ptCount val="1"/>
                <c:pt idx="0">
                  <c:v>OXIDIZED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backup'!$AK$6</c:f>
              <c:numCache>
                <c:formatCode>0.00</c:formatCode>
                <c:ptCount val="1"/>
                <c:pt idx="0">
                  <c:v>2.7</c:v>
                </c:pt>
              </c:numCache>
            </c:numRef>
          </c:xVal>
          <c:yVal>
            <c:numRef>
              <c:f>'Configuration and backup'!$AL$6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'Configuration and backup'!$AN$6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0C6-475B-A6C7-F668CD205793}"/>
            </c:ext>
          </c:extLst>
        </c:ser>
        <c:ser>
          <c:idx val="5"/>
          <c:order val="4"/>
          <c:tx>
            <c:strRef>
              <c:f>'Configuration and backup'!$AJ$7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backup'!$AK$7</c:f>
              <c:numCache>
                <c:formatCode>0.00</c:formatCode>
                <c:ptCount val="1"/>
                <c:pt idx="0">
                  <c:v>3.375</c:v>
                </c:pt>
              </c:numCache>
            </c:numRef>
          </c:xVal>
          <c:yVal>
            <c:numRef>
              <c:f>'Configuration and backup'!$AL$7</c:f>
              <c:numCache>
                <c:formatCode>0.00</c:formatCode>
                <c:ptCount val="1"/>
                <c:pt idx="0">
                  <c:v>4.1538461538461542</c:v>
                </c:pt>
              </c:numCache>
            </c:numRef>
          </c:yVal>
          <c:bubbleSize>
            <c:numRef>
              <c:f>'Configuration and backup'!$AN$7</c:f>
              <c:numCache>
                <c:formatCode>General</c:formatCode>
                <c:ptCount val="1"/>
                <c:pt idx="0">
                  <c:v>0.94117647058823528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B0C6-475B-A6C7-F668CD205793}"/>
            </c:ext>
          </c:extLst>
        </c:ser>
        <c:ser>
          <c:idx val="3"/>
          <c:order val="5"/>
          <c:tx>
            <c:strRef>
              <c:f>'Configuration and backup'!$AJ$8</c:f>
              <c:strCache>
                <c:ptCount val="1"/>
                <c:pt idx="0">
                  <c:v>SUBVERSION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'Configuration and backup'!$AK$8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'Configuration and backup'!$AL$8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bubbleSize>
            <c:numRef>
              <c:f>'Configuration and backup'!$AN$8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B0C6-475B-A6C7-F668CD2057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4192"/>
        <c:axId val="-1352880384"/>
      </c:bubbleChart>
      <c:valAx>
        <c:axId val="-1352884192"/>
        <c:scaling>
          <c:orientation val="minMax"/>
          <c:max val="4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</a:t>
                </a:r>
                <a:r>
                  <a:rPr lang="es-ES"/>
                  <a:t>n</a:t>
                </a:r>
                <a:r>
                  <a:rPr lang="hu-HU"/>
                  <a:t>ce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0384"/>
        <c:crosses val="autoZero"/>
        <c:crossBetween val="midCat"/>
      </c:valAx>
      <c:valAx>
        <c:axId val="-1352880384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'Configuration and backup'!$CT$2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'Configuration and backup'!$CR$3:$CR$8</c:f>
              <c:strCache>
                <c:ptCount val="6"/>
                <c:pt idx="0">
                  <c:v>GIT</c:v>
                </c:pt>
                <c:pt idx="1">
                  <c:v>RANCID</c:v>
                </c:pt>
                <c:pt idx="2">
                  <c:v>OXIDIZED</c:v>
                </c:pt>
                <c:pt idx="3">
                  <c:v>CVS</c:v>
                </c:pt>
                <c:pt idx="4">
                  <c:v>IMS</c:v>
                </c:pt>
                <c:pt idx="5">
                  <c:v>SUBVERSION</c:v>
                </c:pt>
              </c:strCache>
            </c:strRef>
          </c:cat>
          <c:val>
            <c:numRef>
              <c:f>'Configuration and backup'!$CT$3:$CT$8</c:f>
              <c:numCache>
                <c:formatCode>0%</c:formatCode>
                <c:ptCount val="6"/>
                <c:pt idx="0">
                  <c:v>0.73913043478260865</c:v>
                </c:pt>
                <c:pt idx="1">
                  <c:v>0.69565217391304346</c:v>
                </c:pt>
                <c:pt idx="2">
                  <c:v>0.43478260869565216</c:v>
                </c:pt>
                <c:pt idx="3">
                  <c:v>0.2608695652173913</c:v>
                </c:pt>
                <c:pt idx="4">
                  <c:v>0.2608695652173913</c:v>
                </c:pt>
                <c:pt idx="5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8-4C6E-8B1B-FCE2718BA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'Average number of tools'!$B$2</c:f>
              <c:strCache>
                <c:ptCount val="1"/>
                <c:pt idx="0">
                  <c:v>Average Number of tools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'Average number of tools'!$A$3:$A$19</c:f>
              <c:strCache>
                <c:ptCount val="17"/>
                <c:pt idx="0">
                  <c:v>Monitoring</c:v>
                </c:pt>
                <c:pt idx="1">
                  <c:v>Problem Management</c:v>
                </c:pt>
                <c:pt idx="2">
                  <c:v>Ticketing</c:v>
                </c:pt>
                <c:pt idx="3">
                  <c:v>Knowledge Management and Documentation</c:v>
                </c:pt>
                <c:pt idx="4">
                  <c:v>Reporting and Statistics</c:v>
                </c:pt>
                <c:pt idx="5">
                  <c:v>Communication, Coordination and Chat</c:v>
                </c:pt>
                <c:pt idx="6">
                  <c:v>Configuration Management and Backup</c:v>
                </c:pt>
                <c:pt idx="7">
                  <c:v>Performance Management</c:v>
                </c:pt>
                <c:pt idx="8">
                  <c:v>Inventory Management</c:v>
                </c:pt>
                <c:pt idx="9">
                  <c:v>Resources Management</c:v>
                </c:pt>
                <c:pt idx="10">
                  <c:v>Out-of-band Access Management</c:v>
                </c:pt>
                <c:pt idx="11">
                  <c:v>Change Management</c:v>
                </c:pt>
                <c:pt idx="12">
                  <c:v>Training</c:v>
                </c:pt>
                <c:pt idx="13">
                  <c:v>Security Management</c:v>
                </c:pt>
                <c:pt idx="14">
                  <c:v>Data Aggregation, Representation, Visualization</c:v>
                </c:pt>
                <c:pt idx="15">
                  <c:v>DDoS Mitigation</c:v>
                </c:pt>
                <c:pt idx="16">
                  <c:v>Orchestration, automation and virtualisation</c:v>
                </c:pt>
              </c:strCache>
            </c:strRef>
          </c:cat>
          <c:val>
            <c:numRef>
              <c:f>'Average number of tools'!$B$3:$B$19</c:f>
              <c:numCache>
                <c:formatCode>General</c:formatCode>
                <c:ptCount val="17"/>
                <c:pt idx="0">
                  <c:v>11.5</c:v>
                </c:pt>
                <c:pt idx="1">
                  <c:v>4.7</c:v>
                </c:pt>
                <c:pt idx="2">
                  <c:v>1.5</c:v>
                </c:pt>
                <c:pt idx="3">
                  <c:v>5.2</c:v>
                </c:pt>
                <c:pt idx="4">
                  <c:v>4.4000000000000004</c:v>
                </c:pt>
                <c:pt idx="5">
                  <c:v>6.4</c:v>
                </c:pt>
                <c:pt idx="6">
                  <c:v>2.2999999999999998</c:v>
                </c:pt>
                <c:pt idx="7">
                  <c:v>5.7</c:v>
                </c:pt>
                <c:pt idx="8">
                  <c:v>2.6</c:v>
                </c:pt>
                <c:pt idx="9">
                  <c:v>2.4</c:v>
                </c:pt>
                <c:pt idx="10">
                  <c:v>3.4</c:v>
                </c:pt>
                <c:pt idx="11">
                  <c:v>2</c:v>
                </c:pt>
                <c:pt idx="12">
                  <c:v>2.4</c:v>
                </c:pt>
                <c:pt idx="13">
                  <c:v>6</c:v>
                </c:pt>
                <c:pt idx="14">
                  <c:v>3.8</c:v>
                </c:pt>
                <c:pt idx="15">
                  <c:v>3.5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0-4F88-AD40-67D6C5FF93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58736144"/>
        <c:axId val="1658740944"/>
      </c:barChart>
      <c:catAx>
        <c:axId val="165873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0944"/>
        <c:crosses val="autoZero"/>
        <c:auto val="1"/>
        <c:lblAlgn val="ctr"/>
        <c:lblOffset val="100"/>
        <c:noMultiLvlLbl val="0"/>
      </c:catAx>
      <c:valAx>
        <c:axId val="165874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873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7916468301708E-2"/>
          <c:y val="7.320996223581154E-2"/>
          <c:w val="0.55547472427857303"/>
          <c:h val="0.81321886847477398"/>
        </c:manualLayout>
      </c:layout>
      <c:bubbleChart>
        <c:varyColors val="0"/>
        <c:ser>
          <c:idx val="7"/>
          <c:order val="0"/>
          <c:tx>
            <c:strRef>
              <c:f>'Monitoring-methods'!$AH$4</c:f>
              <c:strCache>
                <c:ptCount val="1"/>
                <c:pt idx="0">
                  <c:v>SNMP-based tools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'Monitoring-methods'!$AI$4</c:f>
              <c:numCache>
                <c:formatCode>General</c:formatCode>
                <c:ptCount val="1"/>
                <c:pt idx="0">
                  <c:v>4.5</c:v>
                </c:pt>
              </c:numCache>
            </c:numRef>
          </c:xVal>
          <c:yVal>
            <c:numRef>
              <c:f>'Monitoring-methods'!$AJ$4</c:f>
              <c:numCache>
                <c:formatCode>0.00</c:formatCode>
                <c:ptCount val="1"/>
                <c:pt idx="0">
                  <c:v>4.9565217391304346</c:v>
                </c:pt>
              </c:numCache>
            </c:numRef>
          </c:yVal>
          <c:bubbleSize>
            <c:numRef>
              <c:f>'Monitoring-methods'!$AL$4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3CBF-419D-8EDC-9CC937B54C8A}"/>
            </c:ext>
          </c:extLst>
        </c:ser>
        <c:ser>
          <c:idx val="8"/>
          <c:order val="1"/>
          <c:tx>
            <c:strRef>
              <c:f>'Monitoring-methods'!$AH$5</c:f>
              <c:strCache>
                <c:ptCount val="1"/>
                <c:pt idx="0">
                  <c:v>Flow Monitoring-based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0255269094706"/>
                      <c:h val="9.26770831346671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'Monitoring-methods'!$AI$5</c:f>
              <c:numCache>
                <c:formatCode>General</c:formatCode>
                <c:ptCount val="1"/>
                <c:pt idx="0">
                  <c:v>3.3695652173913042</c:v>
                </c:pt>
              </c:numCache>
            </c:numRef>
          </c:xVal>
          <c:yVal>
            <c:numRef>
              <c:f>'Monitoring-methods'!$AJ$5</c:f>
              <c:numCache>
                <c:formatCode>0.00</c:formatCode>
                <c:ptCount val="1"/>
                <c:pt idx="0">
                  <c:v>3.1304347826086958</c:v>
                </c:pt>
              </c:numCache>
            </c:numRef>
          </c:yVal>
          <c:bubbleSize>
            <c:numRef>
              <c:f>'Monitoring-methods'!$AL$5</c:f>
              <c:numCache>
                <c:formatCode>General</c:formatCode>
                <c:ptCount val="1"/>
                <c:pt idx="0">
                  <c:v>0.89130434782608692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CBF-419D-8EDC-9CC937B54C8A}"/>
            </c:ext>
          </c:extLst>
        </c:ser>
        <c:ser>
          <c:idx val="9"/>
          <c:order val="2"/>
          <c:tx>
            <c:strRef>
              <c:f>'Monitoring-methods'!$AH$6</c:f>
              <c:strCache>
                <c:ptCount val="1"/>
                <c:pt idx="0">
                  <c:v>Streaming Telemetry</c:v>
                </c:pt>
              </c:strCache>
            </c:strRef>
          </c:tx>
          <c:spPr>
            <a:ln w="25400"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'Monitoring-methods'!$AI$6</c:f>
              <c:numCache>
                <c:formatCode>General</c:formatCode>
                <c:ptCount val="1"/>
                <c:pt idx="0">
                  <c:v>1.0869565217391304</c:v>
                </c:pt>
              </c:numCache>
            </c:numRef>
          </c:xVal>
          <c:yVal>
            <c:numRef>
              <c:f>'Monitoring-methods'!$AJ$6</c:f>
              <c:numCache>
                <c:formatCode>0.00</c:formatCode>
                <c:ptCount val="1"/>
                <c:pt idx="0">
                  <c:v>1.2391304347826086</c:v>
                </c:pt>
              </c:numCache>
            </c:numRef>
          </c:yVal>
          <c:bubbleSize>
            <c:numRef>
              <c:f>'Monitoring-methods'!$AL$6</c:f>
              <c:numCache>
                <c:formatCode>General</c:formatCode>
                <c:ptCount val="1"/>
                <c:pt idx="0">
                  <c:v>0.43478260869565216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3CBF-419D-8EDC-9CC937B54C8A}"/>
            </c:ext>
          </c:extLst>
        </c:ser>
        <c:ser>
          <c:idx val="10"/>
          <c:order val="3"/>
          <c:tx>
            <c:strRef>
              <c:f>'Monitoring-methods'!$AH$7</c:f>
              <c:strCache>
                <c:ptCount val="1"/>
                <c:pt idx="0">
                  <c:v>Syslog handling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'Monitoring-methods'!$AI$7</c:f>
              <c:numCache>
                <c:formatCode>General</c:formatCode>
                <c:ptCount val="1"/>
                <c:pt idx="0">
                  <c:v>3.3913043478260869</c:v>
                </c:pt>
              </c:numCache>
            </c:numRef>
          </c:xVal>
          <c:yVal>
            <c:numRef>
              <c:f>'Monitoring-methods'!$AJ$7</c:f>
              <c:numCache>
                <c:formatCode>0.00</c:formatCode>
                <c:ptCount val="1"/>
                <c:pt idx="0">
                  <c:v>3.5217391304347827</c:v>
                </c:pt>
              </c:numCache>
            </c:numRef>
          </c:yVal>
          <c:bubbleSize>
            <c:numRef>
              <c:f>'Monitoring-methods'!$AL$7</c:f>
              <c:numCache>
                <c:formatCode>General</c:formatCode>
                <c:ptCount val="1"/>
                <c:pt idx="0">
                  <c:v>0.89130434782608692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3CBF-419D-8EDC-9CC937B54C8A}"/>
            </c:ext>
          </c:extLst>
        </c:ser>
        <c:ser>
          <c:idx val="11"/>
          <c:order val="4"/>
          <c:tx>
            <c:strRef>
              <c:f>'Monitoring-methods'!$AH$8</c:f>
              <c:strCache>
                <c:ptCount val="1"/>
                <c:pt idx="0">
                  <c:v>Active monitoring probing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0.15103933496607241"/>
                  <c:y val="2.72307039459881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7703358429141"/>
                      <c:h val="9.26770831346671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'Monitoring-methods'!$AI$8</c:f>
              <c:numCache>
                <c:formatCode>General</c:formatCode>
                <c:ptCount val="1"/>
                <c:pt idx="0">
                  <c:v>1.8913043478260869</c:v>
                </c:pt>
              </c:numCache>
            </c:numRef>
          </c:xVal>
          <c:yVal>
            <c:numRef>
              <c:f>'Monitoring-methods'!$AJ$8</c:f>
              <c:numCache>
                <c:formatCode>0.00</c:formatCode>
                <c:ptCount val="1"/>
                <c:pt idx="0">
                  <c:v>1.9347826086956521</c:v>
                </c:pt>
              </c:numCache>
            </c:numRef>
          </c:yVal>
          <c:bubbleSize>
            <c:numRef>
              <c:f>'Monitoring-methods'!$AL$8</c:f>
              <c:numCache>
                <c:formatCode>General</c:formatCode>
                <c:ptCount val="1"/>
                <c:pt idx="0">
                  <c:v>0.65217391304347827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3CBF-419D-8EDC-9CC937B54C8A}"/>
            </c:ext>
          </c:extLst>
        </c:ser>
        <c:ser>
          <c:idx val="12"/>
          <c:order val="5"/>
          <c:tx>
            <c:strRef>
              <c:f>'Monitoring-methods'!$AH$9</c:f>
              <c:strCache>
                <c:ptCount val="1"/>
                <c:pt idx="0">
                  <c:v>External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8.2297373068398419E-2"/>
                  <c:y val="1.815384540614216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'Monitoring-methods'!$AI$9</c:f>
              <c:numCache>
                <c:formatCode>General</c:formatCode>
                <c:ptCount val="1"/>
                <c:pt idx="0">
                  <c:v>2.2173913043478262</c:v>
                </c:pt>
              </c:numCache>
            </c:numRef>
          </c:xVal>
          <c:yVal>
            <c:numRef>
              <c:f>'Monitoring-methods'!$AJ$9</c:f>
              <c:numCache>
                <c:formatCode>0.00</c:formatCode>
                <c:ptCount val="1"/>
                <c:pt idx="0">
                  <c:v>1.9782608695652173</c:v>
                </c:pt>
              </c:numCache>
            </c:numRef>
          </c:yVal>
          <c:bubbleSize>
            <c:numRef>
              <c:f>'Monitoring-methods'!$AL$9</c:f>
              <c:numCache>
                <c:formatCode>General</c:formatCode>
                <c:ptCount val="1"/>
                <c:pt idx="0">
                  <c:v>0.80434782608695654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3CBF-419D-8EDC-9CC937B54C8A}"/>
            </c:ext>
          </c:extLst>
        </c:ser>
        <c:ser>
          <c:idx val="13"/>
          <c:order val="6"/>
          <c:tx>
            <c:strRef>
              <c:f>'Monitoring-methods'!$AH$10</c:f>
              <c:strCache>
                <c:ptCount val="1"/>
                <c:pt idx="0">
                  <c:v>Other tools</c:v>
                </c:pt>
              </c:strCache>
            </c:strRef>
          </c:tx>
          <c:spPr>
            <a:ln w="25400"/>
          </c:spPr>
          <c:invertIfNegative val="0"/>
          <c:dLbls>
            <c:dLbl>
              <c:idx val="0"/>
              <c:layout>
                <c:manualLayout>
                  <c:x val="-0.1069837877010078"/>
                  <c:y val="-3.02767341178265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BF-419D-8EDC-9CC937B54C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'Monitoring-methods'!$AI$10</c:f>
              <c:numCache>
                <c:formatCode>General</c:formatCode>
                <c:ptCount val="1"/>
                <c:pt idx="0">
                  <c:v>1.9347826086956521</c:v>
                </c:pt>
              </c:numCache>
            </c:numRef>
          </c:xVal>
          <c:yVal>
            <c:numRef>
              <c:f>'Monitoring-methods'!$AJ$10</c:f>
              <c:numCache>
                <c:formatCode>0.00</c:formatCode>
                <c:ptCount val="1"/>
                <c:pt idx="0">
                  <c:v>2.0869565217391304</c:v>
                </c:pt>
              </c:numCache>
            </c:numRef>
          </c:yVal>
          <c:bubbleSize>
            <c:numRef>
              <c:f>'Monitoring-methods'!$AL$10</c:f>
              <c:numCache>
                <c:formatCode>General</c:formatCode>
                <c:ptCount val="1"/>
                <c:pt idx="0">
                  <c:v>0.54347826086956519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3CBF-419D-8EDC-9CC937B54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</c:bubbleChart>
      <c:valAx>
        <c:axId val="-1352886368"/>
        <c:scaling>
          <c:orientation val="minMax"/>
          <c:max val="5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52885280"/>
        <c:crosses val="autoZero"/>
        <c:crossBetween val="midCat"/>
        <c:majorUnit val="0.5"/>
      </c:valAx>
      <c:valAx>
        <c:axId val="-135288528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Frequency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352886368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66682997086165363"/>
          <c:y val="7.5463410949532017E-2"/>
          <c:w val="0.32575997425906883"/>
          <c:h val="0.8374075905739043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Monitoring!$FO$3</c:f>
              <c:strCache>
                <c:ptCount val="1"/>
                <c:pt idx="0">
                  <c:v>ARBOR/NETSCOUT solutions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926477848117547E-2"/>
                  <c:y val="-5.52189518399432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767580193014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</c:f>
              <c:numCache>
                <c:formatCode>0.00</c:formatCode>
                <c:ptCount val="1"/>
                <c:pt idx="0">
                  <c:v>2.3125</c:v>
                </c:pt>
              </c:numCache>
            </c:numRef>
          </c:xVal>
          <c:yVal>
            <c:numRef>
              <c:f>Monitoring!$FQ$3</c:f>
              <c:numCache>
                <c:formatCode>0.00</c:formatCode>
                <c:ptCount val="1"/>
                <c:pt idx="0">
                  <c:v>3.3636363636363638</c:v>
                </c:pt>
              </c:numCache>
            </c:numRef>
          </c:yVal>
          <c:bubbleSize>
            <c:numRef>
              <c:f>Monitoring!$FS$3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5D5C-4A56-A397-C3B8D647DBCA}"/>
            </c:ext>
          </c:extLst>
        </c:ser>
        <c:ser>
          <c:idx val="1"/>
          <c:order val="1"/>
          <c:tx>
            <c:strRef>
              <c:f>Monitoring!$FO$4</c:f>
              <c:strCache>
                <c:ptCount val="1"/>
                <c:pt idx="0">
                  <c:v>BGPALERTER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797342422271694"/>
                  <c:y val="-2.822222222222222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Monitoring!$FP$4</c:f>
              <c:numCache>
                <c:formatCode>0.00</c:formatCode>
                <c:ptCount val="1"/>
                <c:pt idx="0">
                  <c:v>2.3571428571428572</c:v>
                </c:pt>
              </c:numCache>
            </c:numRef>
          </c:xVal>
          <c:yVal>
            <c:numRef>
              <c:f>Monitoring!$FQ$4</c:f>
              <c:numCache>
                <c:formatCode>0.00</c:formatCode>
                <c:ptCount val="1"/>
                <c:pt idx="0">
                  <c:v>3.4545454545454546</c:v>
                </c:pt>
              </c:numCache>
            </c:numRef>
          </c:yVal>
          <c:bubbleSize>
            <c:numRef>
              <c:f>Monitoring!$FS$4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5D5C-4A56-A397-C3B8D647DBCA}"/>
            </c:ext>
          </c:extLst>
        </c:ser>
        <c:ser>
          <c:idx val="2"/>
          <c:order val="2"/>
          <c:tx>
            <c:strRef>
              <c:f>Monitoring!$FO$5</c:f>
              <c:strCache>
                <c:ptCount val="1"/>
                <c:pt idx="0">
                  <c:v>BGPMON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Monitoring!$FP$5</c:f>
              <c:numCache>
                <c:formatCode>0.00</c:formatCode>
                <c:ptCount val="1"/>
                <c:pt idx="0">
                  <c:v>1.9285714285714286</c:v>
                </c:pt>
              </c:numCache>
            </c:numRef>
          </c:xVal>
          <c:yVal>
            <c:numRef>
              <c:f>Monitoring!$FQ$5</c:f>
              <c:numCache>
                <c:formatCode>0.00</c:formatCode>
                <c:ptCount val="1"/>
                <c:pt idx="0">
                  <c:v>2.9</c:v>
                </c:pt>
              </c:numCache>
            </c:numRef>
          </c:yVal>
          <c:bubbleSize>
            <c:numRef>
              <c:f>Monitoring!$FS$5</c:f>
              <c:numCache>
                <c:formatCode>General</c:formatCode>
                <c:ptCount val="1"/>
                <c:pt idx="0">
                  <c:v>0.29411764705882354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5D5C-4A56-A397-C3B8D647DBCA}"/>
            </c:ext>
          </c:extLst>
        </c:ser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5D5C-4A56-A397-C3B8D647DBCA}"/>
            </c:ext>
          </c:extLst>
        </c:ser>
        <c:ser>
          <c:idx val="4"/>
          <c:order val="4"/>
          <c:tx>
            <c:strRef>
              <c:f>Monitoring!$FO$7</c:f>
              <c:strCache>
                <c:ptCount val="1"/>
                <c:pt idx="0">
                  <c:v>CRICKET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Monitoring!$FP$7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Monitoring!$FQ$7</c:f>
              <c:numCache>
                <c:formatCode>0.00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Monitoring!$FS$7</c:f>
              <c:numCache>
                <c:formatCode>General</c:formatCode>
                <c:ptCount val="1"/>
                <c:pt idx="0">
                  <c:v>0.14705882352941177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5D5C-4A56-A397-C3B8D647DBCA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5D5C-4A56-A397-C3B8D647DBCA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5D5C-4A56-A397-C3B8D647DBCA}"/>
            </c:ext>
          </c:extLst>
        </c:ser>
        <c:ser>
          <c:idx val="7"/>
          <c:order val="7"/>
          <c:tx>
            <c:strRef>
              <c:f>Monitoring!$FO$10</c:f>
              <c:strCache>
                <c:ptCount val="1"/>
                <c:pt idx="0">
                  <c:v>GRAYLOG</c:v>
                </c:pt>
              </c:strCache>
            </c:strRef>
          </c:tx>
          <c:spPr>
            <a:solidFill>
              <a:schemeClr val="accent2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96019699183578"/>
                  <c:y val="5.644444444444392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Monitoring!$FP$10</c:f>
              <c:numCache>
                <c:formatCode>0.00</c:formatCode>
                <c:ptCount val="1"/>
                <c:pt idx="0">
                  <c:v>2.2666666666666666</c:v>
                </c:pt>
              </c:numCache>
            </c:numRef>
          </c:xVal>
          <c:yVal>
            <c:numRef>
              <c:f>Monitoring!$FQ$10</c:f>
              <c:numCache>
                <c:formatCode>0.00</c:formatCode>
                <c:ptCount val="1"/>
                <c:pt idx="0">
                  <c:v>3.4444444444444446</c:v>
                </c:pt>
              </c:numCache>
            </c:numRef>
          </c:yVal>
          <c:bubbleSize>
            <c:numRef>
              <c:f>Monitoring!$FS$10</c:f>
              <c:numCache>
                <c:formatCode>General</c:formatCode>
                <c:ptCount val="1"/>
                <c:pt idx="0">
                  <c:v>0.26470588235294118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5D5C-4A56-A397-C3B8D647DBCA}"/>
            </c:ext>
          </c:extLst>
        </c:ser>
        <c:ser>
          <c:idx val="8"/>
          <c:order val="8"/>
          <c:tx>
            <c:strRef>
              <c:f>Monitoring!$FO$11</c:f>
              <c:strCache>
                <c:ptCount val="1"/>
                <c:pt idx="0">
                  <c:v>ICINGA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Monitoring!$FP$11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Monitoring!$FQ$11</c:f>
              <c:numCache>
                <c:formatCode>0.00</c:formatCode>
                <c:ptCount val="1"/>
                <c:pt idx="0">
                  <c:v>4.0769230769230766</c:v>
                </c:pt>
              </c:numCache>
            </c:numRef>
          </c:yVal>
          <c:bubbleSize>
            <c:numRef>
              <c:f>Monitoring!$FS$11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5D5C-4A56-A397-C3B8D647DBCA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04628647815667"/>
                      <c:h val="3.8636222222222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5D5C-4A56-A397-C3B8D647DBCA}"/>
            </c:ext>
          </c:extLst>
        </c:ser>
        <c:ser>
          <c:idx val="10"/>
          <c:order val="10"/>
          <c:tx>
            <c:strRef>
              <c:f>Monitoring!$FO$13</c:f>
              <c:strCache>
                <c:ptCount val="1"/>
                <c:pt idx="0">
                  <c:v>INTERMAPPER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97892396782524E-2"/>
                  <c:y val="-3.681263455996220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Monitoring!$FP$13</c:f>
              <c:numCache>
                <c:formatCode>0.00</c:formatCode>
                <c:ptCount val="1"/>
                <c:pt idx="0">
                  <c:v>1.3333333333333333</c:v>
                </c:pt>
              </c:numCache>
            </c:numRef>
          </c:xVal>
          <c:yVal>
            <c:numRef>
              <c:f>Monitoring!$FQ$13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Monitoring!$FS$13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5D5C-4A56-A397-C3B8D647DBCA}"/>
            </c:ext>
          </c:extLst>
        </c:ser>
        <c:ser>
          <c:idx val="11"/>
          <c:order val="11"/>
          <c:tx>
            <c:strRef>
              <c:f>Monitoring!$FO$14</c:f>
              <c:strCache>
                <c:ptCount val="1"/>
                <c:pt idx="0">
                  <c:v>KENTIK</c:v>
                </c:pt>
              </c:strCache>
            </c:strRef>
          </c:tx>
          <c:spPr>
            <a:solidFill>
              <a:schemeClr val="accent6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093571889811728E-2"/>
                  <c:y val="-2.82222222222227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Monitoring!$FP$14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Monitoring!$FQ$14</c:f>
              <c:numCache>
                <c:formatCode>0.00</c:formatCode>
                <c:ptCount val="1"/>
                <c:pt idx="0">
                  <c:v>3.4285714285714284</c:v>
                </c:pt>
              </c:numCache>
            </c:numRef>
          </c:yVal>
          <c:bubbleSize>
            <c:numRef>
              <c:f>Monitoring!$FS$14</c:f>
              <c:numCache>
                <c:formatCode>General</c:formatCode>
                <c:ptCount val="1"/>
                <c:pt idx="0">
                  <c:v>0.20588235294117646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5D5C-4A56-A397-C3B8D647DBCA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623910367793339"/>
                  <c:y val="1.975555555555550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5D5C-4A56-A397-C3B8D647DBCA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48804543035921E-2"/>
                  <c:y val="-5.174014303419325E-1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5D5C-4A56-A397-C3B8D647DBCA}"/>
            </c:ext>
          </c:extLst>
        </c:ser>
        <c:ser>
          <c:idx val="14"/>
          <c:order val="14"/>
          <c:tx>
            <c:strRef>
              <c:f>Monitoring!$FO$17</c:f>
              <c:strCache>
                <c:ptCount val="1"/>
                <c:pt idx="0">
                  <c:v>MUNIN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Monitoring!$FP$17</c:f>
              <c:numCache>
                <c:formatCode>0.00</c:formatCode>
                <c:ptCount val="1"/>
                <c:pt idx="0">
                  <c:v>2.0909090909090908</c:v>
                </c:pt>
              </c:numCache>
            </c:numRef>
          </c:xVal>
          <c:yVal>
            <c:numRef>
              <c:f>Monitoring!$FQ$17</c:f>
              <c:numCache>
                <c:formatCode>0.00</c:formatCode>
                <c:ptCount val="1"/>
                <c:pt idx="0">
                  <c:v>3.25</c:v>
                </c:pt>
              </c:numCache>
            </c:numRef>
          </c:yVal>
          <c:bubbleSize>
            <c:numRef>
              <c:f>Monitoring!$FS$17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5D5C-4A56-A397-C3B8D647DBCA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847504854540387"/>
                  <c:y val="-5.64444444444444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5D5C-4A56-A397-C3B8D647DBCA}"/>
            </c:ext>
          </c:extLst>
        </c:ser>
        <c:ser>
          <c:idx val="16"/>
          <c:order val="16"/>
          <c:tx>
            <c:strRef>
              <c:f>Monitoring!$FO$19</c:f>
              <c:strCache>
                <c:ptCount val="1"/>
                <c:pt idx="0">
                  <c:v>NAV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Monitoring!$FP$19</c:f>
              <c:numCache>
                <c:formatCode>0.00</c:formatCode>
                <c:ptCount val="1"/>
                <c:pt idx="0">
                  <c:v>1.9090909090909092</c:v>
                </c:pt>
              </c:numCache>
            </c:numRef>
          </c:xVal>
          <c:yVal>
            <c:numRef>
              <c:f>Monitoring!$FQ$19</c:f>
              <c:numCache>
                <c:formatCode>0.00</c:formatCode>
                <c:ptCount val="1"/>
                <c:pt idx="0">
                  <c:v>2.625</c:v>
                </c:pt>
              </c:numCache>
            </c:numRef>
          </c:yVal>
          <c:bubbleSize>
            <c:numRef>
              <c:f>Monitoring!$FS$19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5D5C-4A56-A397-C3B8D647DBCA}"/>
            </c:ext>
          </c:extLst>
        </c:ser>
        <c:ser>
          <c:idx val="17"/>
          <c:order val="17"/>
          <c:tx>
            <c:strRef>
              <c:f>Monitoring!$FO$20</c:f>
              <c:strCache>
                <c:ptCount val="1"/>
                <c:pt idx="0">
                  <c:v>NFDUMP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789636583232885E-2"/>
                  <c:y val="-2.822222222222222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Monitoring!$FP$20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Monitoring!$FQ$20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Monitoring!$FS$20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5D5C-4A56-A397-C3B8D647DBCA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30940986141621E-2"/>
                  <c:y val="8.221555555555504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5D5C-4A56-A397-C3B8D647DBCA}"/>
            </c:ext>
          </c:extLst>
        </c:ser>
        <c:ser>
          <c:idx val="19"/>
          <c:order val="19"/>
          <c:tx>
            <c:strRef>
              <c:f>Monitoring!$FO$22</c:f>
              <c:strCache>
                <c:ptCount val="1"/>
                <c:pt idx="0">
                  <c:v>OBSERVIUM</c:v>
                </c:pt>
              </c:strCache>
            </c:strRef>
          </c:tx>
          <c:spPr>
            <a:solidFill>
              <a:schemeClr val="accent2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Monitoring!$FP$22</c:f>
              <c:numCache>
                <c:formatCode>0.00</c:formatCode>
                <c:ptCount val="1"/>
                <c:pt idx="0">
                  <c:v>1.6923076923076923</c:v>
                </c:pt>
              </c:numCache>
            </c:numRef>
          </c:xVal>
          <c:yVal>
            <c:numRef>
              <c:f>Monitoring!$FQ$22</c:f>
              <c:numCache>
                <c:formatCode>0.00</c:formatCode>
                <c:ptCount val="1"/>
                <c:pt idx="0">
                  <c:v>2.75</c:v>
                </c:pt>
              </c:numCache>
            </c:numRef>
          </c:yVal>
          <c:bubbleSize>
            <c:numRef>
              <c:f>Monitoring!$FS$22</c:f>
              <c:numCache>
                <c:formatCode>General</c:formatCode>
                <c:ptCount val="1"/>
                <c:pt idx="0">
                  <c:v>0.23529411764705882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5D5C-4A56-A397-C3B8D647DBCA}"/>
            </c:ext>
          </c:extLst>
        </c:ser>
        <c:ser>
          <c:idx val="20"/>
          <c:order val="20"/>
          <c:tx>
            <c:strRef>
              <c:f>Monitoring!$FO$23</c:f>
              <c:strCache>
                <c:ptCount val="1"/>
                <c:pt idx="0">
                  <c:v>OPENVIEW</c:v>
                </c:pt>
              </c:strCache>
            </c:strRef>
          </c:tx>
          <c:spPr>
            <a:solidFill>
              <a:schemeClr val="accent3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Monitoring!$FP$23</c:f>
              <c:numCache>
                <c:formatCode>0.00</c:formatCode>
                <c:ptCount val="1"/>
                <c:pt idx="0">
                  <c:v>1.2222222222222223</c:v>
                </c:pt>
              </c:numCache>
            </c:numRef>
          </c:xVal>
          <c:yVal>
            <c:numRef>
              <c:f>Monitoring!$FQ$23</c:f>
              <c:numCache>
                <c:formatCode>0.00</c:formatCode>
                <c:ptCount val="1"/>
                <c:pt idx="0">
                  <c:v>1.6666666666666667</c:v>
                </c:pt>
              </c:numCache>
            </c:numRef>
          </c:yVal>
          <c:bubbleSize>
            <c:numRef>
              <c:f>Monitoring!$FS$23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7-5D5C-4A56-A397-C3B8D647DBCA}"/>
            </c:ext>
          </c:extLst>
        </c:ser>
        <c:ser>
          <c:idx val="21"/>
          <c:order val="21"/>
          <c:tx>
            <c:strRef>
              <c:f>Monitoring!$FO$24</c:f>
              <c:strCache>
                <c:ptCount val="1"/>
                <c:pt idx="0">
                  <c:v>OXIDIZED</c:v>
                </c:pt>
              </c:strCache>
            </c:strRef>
          </c:tx>
          <c:spPr>
            <a:solidFill>
              <a:schemeClr val="accent4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Monitoring!$FP$24</c:f>
              <c:numCache>
                <c:formatCode>0.00</c:formatCode>
                <c:ptCount val="1"/>
                <c:pt idx="0">
                  <c:v>2.3125</c:v>
                </c:pt>
              </c:numCache>
            </c:numRef>
          </c:xVal>
          <c:yVal>
            <c:numRef>
              <c:f>Monitoring!$FQ$24</c:f>
              <c:numCache>
                <c:formatCode>0.00</c:formatCode>
                <c:ptCount val="1"/>
                <c:pt idx="0">
                  <c:v>3.0909090909090908</c:v>
                </c:pt>
              </c:numCache>
            </c:numRef>
          </c:yVal>
          <c:bubbleSize>
            <c:numRef>
              <c:f>Monitoring!$FS$24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5D5C-4A56-A397-C3B8D647DBCA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209970293053772"/>
                  <c:y val="-5.6444444444444441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9-5D5C-4A56-A397-C3B8D647DBCA}"/>
            </c:ext>
          </c:extLst>
        </c:ser>
        <c:ser>
          <c:idx val="23"/>
          <c:order val="23"/>
          <c:tx>
            <c:strRef>
              <c:f>Monitoring!$FO$26</c:f>
              <c:strCache>
                <c:ptCount val="1"/>
                <c:pt idx="0">
                  <c:v>PMACCT</c:v>
                </c:pt>
              </c:strCache>
            </c:strRef>
          </c:tx>
          <c:spPr>
            <a:solidFill>
              <a:schemeClr val="accent6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Monitoring!$FP$26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Monitoring!$FQ$26</c:f>
              <c:numCache>
                <c:formatCode>0.00</c:formatCode>
                <c:ptCount val="1"/>
                <c:pt idx="0">
                  <c:v>1.75</c:v>
                </c:pt>
              </c:numCache>
            </c:numRef>
          </c:yVal>
          <c:bubbleSize>
            <c:numRef>
              <c:f>Monitoring!$FS$26</c:f>
              <c:numCache>
                <c:formatCode>General</c:formatCode>
                <c:ptCount val="1"/>
                <c:pt idx="0">
                  <c:v>0.11764705882352941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5D5C-4A56-A397-C3B8D647DBCA}"/>
            </c:ext>
          </c:extLst>
        </c:ser>
        <c:ser>
          <c:idx val="24"/>
          <c:order val="24"/>
          <c:tx>
            <c:strRef>
              <c:f>Monitoring!$FO$27</c:f>
              <c:strCache>
                <c:ptCount val="1"/>
                <c:pt idx="0">
                  <c:v>PROMETHEUS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Monitoring!$FP$27</c:f>
              <c:numCache>
                <c:formatCode>0.00</c:formatCode>
                <c:ptCount val="1"/>
                <c:pt idx="0">
                  <c:v>2.2352941176470589</c:v>
                </c:pt>
              </c:numCache>
            </c:numRef>
          </c:xVal>
          <c:yVal>
            <c:numRef>
              <c:f>Monitoring!$FQ$27</c:f>
              <c:numCache>
                <c:formatCode>0.00</c:formatCode>
                <c:ptCount val="1"/>
                <c:pt idx="0">
                  <c:v>3.8181818181818183</c:v>
                </c:pt>
              </c:numCache>
            </c:numRef>
          </c:yVal>
          <c:bubbleSize>
            <c:numRef>
              <c:f>Monitoring!$FS$27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B-5D5C-4A56-A397-C3B8D647DBCA}"/>
            </c:ext>
          </c:extLst>
        </c:ser>
        <c:ser>
          <c:idx val="25"/>
          <c:order val="25"/>
          <c:tx>
            <c:strRef>
              <c:f>Monitoring!$FO$28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92004923260255E-2"/>
                  <c:y val="2.539999999999999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Monitoring!$FP$28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xVal>
          <c:yVal>
            <c:numRef>
              <c:f>Monitoring!$FQ$28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Monitoring!$FS$28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5D5C-4A56-A397-C3B8D647DBCA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695554861105247"/>
                  <c:y val="-1.975555555555560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D-5D5C-4A56-A397-C3B8D647DBCA}"/>
            </c:ext>
          </c:extLst>
        </c:ser>
        <c:ser>
          <c:idx val="27"/>
          <c:order val="27"/>
          <c:tx>
            <c:strRef>
              <c:f>Monitoring!$FO$30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69175492114875"/>
                  <c:y val="8.466666666666717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Monitoring!$FP$30</c:f>
              <c:numCache>
                <c:formatCode>0.00</c:formatCode>
                <c:ptCount val="1"/>
                <c:pt idx="0">
                  <c:v>2.1111111111111112</c:v>
                </c:pt>
              </c:numCache>
            </c:numRef>
          </c:xVal>
          <c:yVal>
            <c:numRef>
              <c:f>Monitoring!$FQ$30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yVal>
          <c:bubbleSize>
            <c:numRef>
              <c:f>Monitoring!$FS$30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5D5C-4A56-A397-C3B8D647DBCA}"/>
            </c:ext>
          </c:extLst>
        </c:ser>
        <c:ser>
          <c:idx val="28"/>
          <c:order val="28"/>
          <c:tx>
            <c:strRef>
              <c:f>Monitoring!$FO$31</c:f>
              <c:strCache>
                <c:ptCount val="1"/>
                <c:pt idx="0">
                  <c:v>SILK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916462528098341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Monitoring!$FP$31</c:f>
              <c:numCache>
                <c:formatCode>0.00</c:formatCode>
                <c:ptCount val="1"/>
                <c:pt idx="0">
                  <c:v>1.25</c:v>
                </c:pt>
              </c:numCache>
            </c:numRef>
          </c:xVal>
          <c:yVal>
            <c:numRef>
              <c:f>Monitoring!$FQ$31</c:f>
              <c:numCache>
                <c:formatCode>0.00</c:formatCode>
                <c:ptCount val="1"/>
                <c:pt idx="0">
                  <c:v>2.3333333333333335</c:v>
                </c:pt>
              </c:numCache>
            </c:numRef>
          </c:yVal>
          <c:bubbleSize>
            <c:numRef>
              <c:f>Monitoring!$FS$31</c:f>
              <c:numCache>
                <c:formatCode>General</c:formatCode>
                <c:ptCount val="1"/>
                <c:pt idx="0">
                  <c:v>8.8235294117647065E-2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5D5C-4A56-A397-C3B8D647DBCA}"/>
            </c:ext>
          </c:extLst>
        </c:ser>
        <c:ser>
          <c:idx val="29"/>
          <c:order val="29"/>
          <c:tx>
            <c:strRef>
              <c:f>Monitoring!$FO$32</c:f>
              <c:strCache>
                <c:ptCount val="1"/>
                <c:pt idx="0">
                  <c:v>SMARTxAC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Monitoring!$FP$32</c:f>
              <c:numCache>
                <c:formatCode>0.00</c:formatCode>
                <c:ptCount val="1"/>
                <c:pt idx="0">
                  <c:v>1.5454545454545454</c:v>
                </c:pt>
              </c:numCache>
            </c:numRef>
          </c:xVal>
          <c:yVal>
            <c:numRef>
              <c:f>Monitoring!$FQ$32</c:f>
              <c:numCache>
                <c:formatCode>0.00</c:formatCode>
                <c:ptCount val="1"/>
                <c:pt idx="0">
                  <c:v>2.6666666666666665</c:v>
                </c:pt>
              </c:numCache>
            </c:numRef>
          </c:yVal>
          <c:bubbleSize>
            <c:numRef>
              <c:f>Monitoring!$FS$32</c:f>
              <c:numCache>
                <c:formatCode>General</c:formatCode>
                <c:ptCount val="1"/>
                <c:pt idx="0">
                  <c:v>0.17647058823529413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1-5D5C-4A56-A397-C3B8D647DBCA}"/>
            </c:ext>
          </c:extLst>
        </c:ser>
        <c:ser>
          <c:idx val="30"/>
          <c:order val="30"/>
          <c:tx>
            <c:strRef>
              <c:f>Monitoring!$FO$33</c:f>
              <c:strCache>
                <c:ptCount val="1"/>
                <c:pt idx="0">
                  <c:v>SMOKEPING</c:v>
                </c:pt>
              </c:strCache>
            </c:strRef>
          </c:tx>
          <c:spPr>
            <a:solidFill>
              <a:srgbClr val="F397E1">
                <a:alpha val="74902"/>
              </a:srgb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852988623214723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D5C-4A56-A397-C3B8D647DB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Monitoring!$FP$33</c:f>
              <c:numCache>
                <c:formatCode>0.00</c:formatCode>
                <c:ptCount val="1"/>
                <c:pt idx="0">
                  <c:v>2.7619047619047619</c:v>
                </c:pt>
              </c:numCache>
            </c:numRef>
          </c:xVal>
          <c:yVal>
            <c:numRef>
              <c:f>Monitoring!$FQ$33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Monitoring!$FS$33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3-5D5C-4A56-A397-C3B8D647DBCA}"/>
            </c:ext>
          </c:extLst>
        </c:ser>
        <c:ser>
          <c:idx val="31"/>
          <c:order val="31"/>
          <c:tx>
            <c:strRef>
              <c:f>Monitoring!$FO$35</c:f>
              <c:strCache>
                <c:ptCount val="1"/>
                <c:pt idx="0">
                  <c:v>SPLUNK</c:v>
                </c:pt>
              </c:strCache>
            </c:strRef>
          </c:tx>
          <c:spPr>
            <a:solidFill>
              <a:schemeClr val="accent2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72273414471406"/>
                  <c:y val="-5.644444444444496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Monitoring!$FP$35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Monitoring!$FQ$35</c:f>
              <c:numCache>
                <c:formatCode>0.00</c:formatCode>
                <c:ptCount val="1"/>
                <c:pt idx="0">
                  <c:v>3.6363636363636362</c:v>
                </c:pt>
              </c:numCache>
            </c:numRef>
          </c:yVal>
          <c:bubbleSize>
            <c:numRef>
              <c:f>Monitoring!$FS$35</c:f>
              <c:numCache>
                <c:formatCode>General</c:formatCode>
                <c:ptCount val="1"/>
                <c:pt idx="0">
                  <c:v>0.3235294117647059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4-5D5C-4A56-A397-C3B8D647DBCA}"/>
            </c:ext>
          </c:extLst>
        </c:ser>
        <c:ser>
          <c:idx val="32"/>
          <c:order val="32"/>
          <c:tx>
            <c:strRef>
              <c:f>Monitoring!$FO$36</c:f>
              <c:strCache>
                <c:ptCount val="1"/>
                <c:pt idx="0">
                  <c:v>SURICATA</c:v>
                </c:pt>
              </c:strCache>
            </c:strRef>
          </c:tx>
          <c:spPr>
            <a:solidFill>
              <a:schemeClr val="accent3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Monitoring!$FP$36</c:f>
              <c:numCache>
                <c:formatCode>0.00</c:formatCode>
                <c:ptCount val="1"/>
                <c:pt idx="0">
                  <c:v>1.5</c:v>
                </c:pt>
              </c:numCache>
            </c:numRef>
          </c:xVal>
          <c:yVal>
            <c:numRef>
              <c:f>Monitoring!$FQ$36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Monitoring!$FS$36</c:f>
              <c:numCache>
                <c:formatCode>General</c:formatCode>
                <c:ptCount val="1"/>
                <c:pt idx="0">
                  <c:v>0.11764705882352941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5-5D5C-4A56-A397-C3B8D647DBCA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54607571163455"/>
                  <c:y val="-3.1044444444444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8-4D80-B0E1-16D1A019E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6-5D5C-4A56-A397-C3B8D647DBCA}"/>
            </c:ext>
          </c:extLst>
        </c:ser>
        <c:ser>
          <c:idx val="34"/>
          <c:order val="34"/>
          <c:tx>
            <c:strRef>
              <c:f>Monitoring!$FO$38</c:f>
              <c:strCache>
                <c:ptCount val="1"/>
                <c:pt idx="0">
                  <c:v>WIFIMON</c:v>
                </c:pt>
              </c:strCache>
            </c:strRef>
          </c:tx>
          <c:spPr>
            <a:solidFill>
              <a:schemeClr val="accent5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Monitoring!$FP$38</c:f>
              <c:numCache>
                <c:formatCode>0.00</c:formatCode>
                <c:ptCount val="1"/>
                <c:pt idx="0">
                  <c:v>1.6</c:v>
                </c:pt>
              </c:numCache>
            </c:numRef>
          </c:xVal>
          <c:yVal>
            <c:numRef>
              <c:f>Monitoring!$FQ$38</c:f>
              <c:numCache>
                <c:formatCode>0.00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Monitoring!$FS$38</c:f>
              <c:numCache>
                <c:formatCode>General</c:formatCode>
                <c:ptCount val="1"/>
                <c:pt idx="0">
                  <c:v>0.14705882352941177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7-5D5C-4A56-A397-C3B8D647DBCA}"/>
            </c:ext>
          </c:extLst>
        </c:ser>
        <c:ser>
          <c:idx val="35"/>
          <c:order val="35"/>
          <c:tx>
            <c:strRef>
              <c:f>Monitoring!$FO$39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Monitoring!$FP$39</c:f>
              <c:numCache>
                <c:formatCode>0.00</c:formatCode>
                <c:ptCount val="1"/>
                <c:pt idx="0">
                  <c:v>3.2</c:v>
                </c:pt>
              </c:numCache>
            </c:numRef>
          </c:xVal>
          <c:yVal>
            <c:numRef>
              <c:f>Monitoring!$FQ$39</c:f>
              <c:numCache>
                <c:formatCode>0.00</c:formatCode>
                <c:ptCount val="1"/>
                <c:pt idx="0">
                  <c:v>4.25</c:v>
                </c:pt>
              </c:numCache>
            </c:numRef>
          </c:yVal>
          <c:bubbleSize>
            <c:numRef>
              <c:f>Monitoring!$FS$39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5D5C-4A56-A397-C3B8D647DB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</c:bubbleChart>
      <c:valAx>
        <c:axId val="-1352886368"/>
        <c:scaling>
          <c:orientation val="minMax"/>
          <c:max val="4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 val="autoZero"/>
        <c:crossBetween val="midCat"/>
      </c:valAx>
      <c:valAx>
        <c:axId val="-13528852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DD37-4A62-80D3-68D8F7DDC5C4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DD37-4A62-80D3-68D8F7DDC5C4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DD37-4A62-80D3-68D8F7DDC5C4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DD37-4A62-80D3-68D8F7DDC5C4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2"/>
                  <c:y val="-1.69333333333333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D37-4A62-80D3-68D8F7DDC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DD37-4A62-80D3-68D8F7DDC5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6-DD37-4A62-80D3-68D8F7DDC5C4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D37-4A62-80D3-68D8F7DDC5C4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D37-4A62-80D3-68D8F7DDC5C4}"/>
                  </c:ext>
                </c:extLst>
              </c15:ser>
            </c15:filteredBubbleSeries>
            <c15:filteredBubbl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Monitoring!$FO$6</c15:sqref>
                        </c15:formulaRef>
                      </c:ext>
                    </c:extLst>
                    <c:strCache>
                      <c:ptCount val="1"/>
                      <c:pt idx="0">
                        <c:v>CACTI</c:v>
                      </c:pt>
                    </c:strCache>
                  </c:strRef>
                </c:tx>
                <c:spPr>
                  <a:solidFill>
                    <a:schemeClr val="accent4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2.8095238095238093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0.58823529411764708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D37-4A62-80D3-68D8F7DDC5C4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D37-4A62-80D3-68D8F7DDC5C4}"/>
                  </c:ext>
                </c:extLst>
              </c15:ser>
            </c15:filteredBubbleSeries>
            <c15:filteredBubbl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Monitoring!$FO$8</c15:sqref>
                        </c15:formulaRef>
                      </c:ext>
                    </c:extLst>
                    <c:strCache>
                      <c:ptCount val="1"/>
                      <c:pt idx="0">
                        <c:v>ELK STACK</c:v>
                      </c:pt>
                    </c:strCache>
                  </c:strRef>
                </c:tx>
                <c:spPr>
                  <a:solidFill>
                    <a:schemeClr val="accent6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2.6315789473684212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0.52941176470588236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D37-4A62-80D3-68D8F7DDC5C4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D37-4A62-80D3-68D8F7DDC5C4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Monitoring!$FO$11</c15:sqref>
                        </c15:formulaRef>
                      </c:ext>
                    </c:extLst>
                    <c:strCache>
                      <c:ptCount val="1"/>
                      <c:pt idx="0">
                        <c:v>ICINGA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4.0769230769230766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D37-4A62-80D3-68D8F7DDC5C4}"/>
                  </c:ext>
                </c:extLst>
              </c15:ser>
            </c15:filteredBubbleSeries>
            <c15:filteredBubbl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Monitoring!$FO$12</c15:sqref>
                        </c15:formulaRef>
                      </c:ext>
                    </c:extLst>
                    <c:strCache>
                      <c:ptCount val="1"/>
                      <c:pt idx="0">
                        <c:v>INFLUXDB/INFLUX STACK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2.9473684210526314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3.8235294117647061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D37-4A62-80D3-68D8F7DDC5C4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DD37-4A62-80D3-68D8F7DDC5C4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DD37-4A62-80D3-68D8F7DDC5C4}"/>
                  </c:ext>
                </c:extLst>
              </c15:ser>
            </c15:filteredBubbleSeries>
            <c15:filteredBubbl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Monitoring!$FO$15</c15:sqref>
                        </c15:formulaRef>
                      </c:ext>
                    </c:extLst>
                    <c:strCache>
                      <c:ptCount val="1"/>
                      <c:pt idx="0">
                        <c:v>LOOKING-GLASS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2.4583333333333335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0.58823529411764708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DD37-4A62-80D3-68D8F7DDC5C4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D37-4A62-80D3-68D8F7DDC5C4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DD37-4A62-80D3-68D8F7DDC5C4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DD37-4A62-80D3-68D8F7DDC5C4}"/>
                  </c:ext>
                </c:extLst>
              </c15:ser>
            </c15:filteredBubbleSeries>
            <c15:filteredBubbl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Monitoring!$FO$21</c15:sqref>
                        </c15:formulaRef>
                      </c:ext>
                    </c:extLst>
                    <c:strCache>
                      <c:ptCount val="1"/>
                      <c:pt idx="0">
                        <c:v>NFSEN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6.9861807424413599E-2"/>
                        <c:y val="1.104379036798866E-2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2.6842105263157894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DD37-4A62-80D3-68D8F7DDC5C4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D37-4A62-80D3-68D8F7DDC5C4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DD37-4A62-80D3-68D8F7DDC5C4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DD37-4A62-80D3-68D8F7DDC5C4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DD37-4A62-80D3-68D8F7DDC5C4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DD37-4A62-80D3-68D8F7DDC5C4}"/>
                  </c:ext>
                </c:extLst>
              </c15:ser>
            </c15:filteredBubbleSeries>
            <c15:filteredBubbl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Monitoring!$FO$28</c15:sqref>
                        </c15:formulaRef>
                      </c:ext>
                    </c:extLst>
                    <c:strCache>
                      <c:ptCount val="1"/>
                      <c:pt idx="0">
                        <c:v>RANCID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2.8888888888888888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DD37-4A62-80D3-68D8F7DDC5C4}"/>
                  </c:ext>
                </c:extLst>
              </c15:ser>
            </c15:filteredBubbleSeries>
            <c15:filteredBubbl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Monitoring!$FO$30</c15:sqref>
                        </c15:formulaRef>
                      </c:ext>
                    </c:extLst>
                    <c:strCache>
                      <c:ptCount val="1"/>
                      <c:pt idx="0">
                        <c:v>RIPE RIS / BGPlay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2.1111111111111112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3.3846153846153846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DD37-4A62-80D3-68D8F7DDC5C4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DD37-4A62-80D3-68D8F7DDC5C4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DD37-4A62-80D3-68D8F7DDC5C4}"/>
                  </c:ext>
                </c:extLst>
              </c15:ser>
            </c15:filteredBubbleSeries>
            <c15:filteredBubbl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Monitoring!$FO$33</c15:sqref>
                        </c15:formulaRef>
                      </c:ext>
                    </c:extLst>
                    <c:strCache>
                      <c:ptCount val="1"/>
                      <c:pt idx="0">
                        <c:v>SMOKEPING</c:v>
                      </c:pt>
                    </c:strCache>
                  </c:strRef>
                </c:tx>
                <c:spPr>
                  <a:solidFill>
                    <a:srgbClr val="F397E1">
                      <a:alpha val="74902"/>
                    </a:srgb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2-DD37-4A62-80D3-68D8F7DDC5C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2.7619047619047619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DD37-4A62-80D3-68D8F7DDC5C4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DD37-4A62-80D3-68D8F7DDC5C4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DD37-4A62-80D3-68D8F7DDC5C4}"/>
                  </c:ext>
                </c:extLst>
              </c15:ser>
            </c15:filteredBubbleSeries>
            <c15:filteredBubbl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Monitoring!$FO$37</c15:sqref>
                        </c15:formulaRef>
                      </c:ext>
                    </c:extLst>
                    <c:strCache>
                      <c:ptCount val="1"/>
                      <c:pt idx="0">
                        <c:v>WEATHERMAP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3.8947368421052633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0.55882352941176472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D37-4A62-80D3-68D8F7DDC5C4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D37-4A62-80D3-68D8F7DDC5C4}"/>
                  </c:ext>
                </c:extLst>
              </c15:ser>
            </c15:filteredBubbleSeries>
            <c15:filteredBubbl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Monitoring!$FO$39</c15:sqref>
                        </c15:formulaRef>
                      </c:ext>
                    </c:extLst>
                    <c:strCache>
                      <c:ptCount val="1"/>
                      <c:pt idx="0">
                        <c:v>ZABBIX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DD37-4A62-80D3-68D8F7DDC5C4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>
          <a:softEdge rad="1270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3D2-423F-AC90-E931E2760747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  <c:extLst xmlns:c15="http://schemas.microsoft.com/office/drawing/2012/chart"/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  <c:extLst xmlns:c15="http://schemas.microsoft.com/office/drawing/2012/chart"/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63D2-423F-AC90-E931E2760747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63D2-423F-AC90-E931E2760747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80432831381924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A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63D2-423F-AC90-E931E2760747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29265723406274"/>
                  <c:y val="1.411111111111100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63D2-423F-AC90-E931E2760747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63D2-423F-AC90-E931E2760747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63D2-423F-AC90-E931E2760747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861807424413599E-2"/>
                  <c:y val="1.10437903679886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63D2-423F-AC90-E931E2760747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63D2-423F-AC90-E931E2760747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"/>
                  <c:y val="-1.69333333333333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63D2-423F-AC90-E931E2760747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227970048161193"/>
                  <c:y val="-2.257777777777782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3D2-423F-AC90-E931E2760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63D2-423F-AC90-E931E27607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D-63D2-423F-AC90-E931E2760747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3D2-423F-AC90-E931E2760747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3D2-423F-AC90-E931E2760747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3D2-423F-AC90-E931E2760747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3D2-423F-AC90-E931E2760747}"/>
                  </c:ext>
                </c:extLst>
              </c15:ser>
            </c15:filteredBubbleSeries>
            <c15:filteredBubbl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Monitoring!$FO$11</c15:sqref>
                        </c15:formulaRef>
                      </c:ext>
                    </c:extLst>
                    <c:strCache>
                      <c:ptCount val="1"/>
                      <c:pt idx="0">
                        <c:v>ICINGA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4.0769230769230766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3D2-423F-AC90-E931E2760747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3D2-423F-AC90-E931E2760747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3D2-423F-AC90-E931E2760747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3D2-423F-AC90-E931E2760747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63D2-423F-AC90-E931E2760747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3D2-423F-AC90-E931E2760747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3D2-423F-AC90-E931E2760747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3D2-423F-AC90-E931E2760747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3D2-423F-AC90-E931E2760747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63D2-423F-AC90-E931E2760747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3D2-423F-AC90-E931E2760747}"/>
                  </c:ext>
                </c:extLst>
              </c15:ser>
            </c15:filteredBubbleSeries>
            <c15:filteredBubbl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Monitoring!$FO$28</c15:sqref>
                        </c15:formulaRef>
                      </c:ext>
                    </c:extLst>
                    <c:strCache>
                      <c:ptCount val="1"/>
                      <c:pt idx="0">
                        <c:v>RANCID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2.8888888888888888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63D2-423F-AC90-E931E2760747}"/>
                  </c:ext>
                </c:extLst>
              </c15:ser>
            </c15:filteredBubbleSeries>
            <c15:filteredBubbl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Monitoring!$FO$30</c15:sqref>
                        </c15:formulaRef>
                      </c:ext>
                    </c:extLst>
                    <c:strCache>
                      <c:ptCount val="1"/>
                      <c:pt idx="0">
                        <c:v>RIPE RIS / BGPlay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2.1111111111111112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3.3846153846153846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0.38235294117647056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63D2-423F-AC90-E931E2760747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63D2-423F-AC90-E931E2760747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3D2-423F-AC90-E931E2760747}"/>
                  </c:ext>
                </c:extLst>
              </c15:ser>
            </c15:filteredBubbleSeries>
            <c15:filteredBubbl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Monitoring!$FO$33</c15:sqref>
                        </c15:formulaRef>
                      </c:ext>
                    </c:extLst>
                    <c:strCache>
                      <c:ptCount val="1"/>
                      <c:pt idx="0">
                        <c:v>SMOKEPING</c:v>
                      </c:pt>
                    </c:strCache>
                  </c:strRef>
                </c:tx>
                <c:spPr>
                  <a:solidFill>
                    <a:srgbClr val="F397E1">
                      <a:alpha val="74902"/>
                    </a:srgb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63D2-423F-AC90-E931E27607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2.7619047619047619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63D2-423F-AC90-E931E2760747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63D2-423F-AC90-E931E2760747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63D2-423F-AC90-E931E2760747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63D2-423F-AC90-E931E2760747}"/>
                  </c:ext>
                </c:extLst>
              </c15:ser>
            </c15:filteredBubbleSeries>
            <c15:filteredBubbl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Monitoring!$FO$39</c15:sqref>
                        </c15:formulaRef>
                      </c:ext>
                    </c:extLst>
                    <c:strCache>
                      <c:ptCount val="1"/>
                      <c:pt idx="0">
                        <c:v>ZABBIX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0.47058823529411764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63D2-423F-AC90-E931E2760747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3"/>
          <c:order val="3"/>
          <c:tx>
            <c:strRef>
              <c:f>Monitoring!$FO$6</c:f>
              <c:strCache>
                <c:ptCount val="1"/>
                <c:pt idx="0">
                  <c:v>CACTI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517403419335929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Monitoring!$FP$6</c:f>
              <c:numCache>
                <c:formatCode>0.00</c:formatCode>
                <c:ptCount val="1"/>
                <c:pt idx="0">
                  <c:v>2.8095238095238093</c:v>
                </c:pt>
              </c:numCache>
            </c:numRef>
          </c:xVal>
          <c:yVal>
            <c:numRef>
              <c:f>Monitoring!$FQ$6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Monitoring!$FS$6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AD8-4997-8F75-A7E358B7D32B}"/>
            </c:ext>
          </c:extLst>
        </c:ser>
        <c:ser>
          <c:idx val="5"/>
          <c:order val="5"/>
          <c:tx>
            <c:strRef>
              <c:f>Monitoring!$FO$8</c:f>
              <c:strCache>
                <c:ptCount val="1"/>
                <c:pt idx="0">
                  <c:v>ELK STACK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379316794423907"/>
                  <c:y val="8.4666666666665634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Monitoring!$FP$8</c:f>
              <c:numCache>
                <c:formatCode>0.00</c:formatCode>
                <c:ptCount val="1"/>
                <c:pt idx="0">
                  <c:v>2.6315789473684212</c:v>
                </c:pt>
              </c:numCache>
              <c:extLst xmlns:c15="http://schemas.microsoft.com/office/drawing/2012/chart"/>
            </c:numRef>
          </c:xVal>
          <c:yVal>
            <c:numRef>
              <c:f>Monitoring!$FQ$8</c:f>
              <c:numCache>
                <c:formatCode>0.00</c:formatCode>
                <c:ptCount val="1"/>
                <c:pt idx="0">
                  <c:v>3.6666666666666665</c:v>
                </c:pt>
              </c:numCache>
              <c:extLst xmlns:c15="http://schemas.microsoft.com/office/drawing/2012/chart"/>
            </c:numRef>
          </c:yVal>
          <c:bubbleSize>
            <c:numRef>
              <c:f>Monitoring!$FS$8</c:f>
              <c:numCache>
                <c:formatCode>General</c:formatCode>
                <c:ptCount val="1"/>
                <c:pt idx="0">
                  <c:v>0.52941176470588236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AAD8-4997-8F75-A7E358B7D32B}"/>
            </c:ext>
          </c:extLst>
        </c:ser>
        <c:ser>
          <c:idx val="6"/>
          <c:order val="6"/>
          <c:tx>
            <c:strRef>
              <c:f>Monitoring!$FO$9</c:f>
              <c:strCache>
                <c:ptCount val="1"/>
                <c:pt idx="0">
                  <c:v>GRAFANA              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Monitoring!$FP$9</c:f>
              <c:numCache>
                <c:formatCode>0.00</c:formatCode>
                <c:ptCount val="1"/>
                <c:pt idx="0">
                  <c:v>3.342857142857143</c:v>
                </c:pt>
              </c:numCache>
            </c:numRef>
          </c:xVal>
          <c:yVal>
            <c:numRef>
              <c:f>Monitoring!$FQ$9</c:f>
              <c:numCache>
                <c:formatCode>0.00</c:formatCode>
                <c:ptCount val="1"/>
                <c:pt idx="0">
                  <c:v>4.4117647058823533</c:v>
                </c:pt>
              </c:numCache>
            </c:numRef>
          </c:yVal>
          <c:bubbleSize>
            <c:numRef>
              <c:f>Monitoring!$FS$9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AAD8-4997-8F75-A7E358B7D32B}"/>
            </c:ext>
          </c:extLst>
        </c:ser>
        <c:ser>
          <c:idx val="8"/>
          <c:order val="8"/>
          <c:tx>
            <c:strRef>
              <c:f>Monitoring!$FO$11</c:f>
              <c:strCache>
                <c:ptCount val="1"/>
                <c:pt idx="0">
                  <c:v>ICINGA</c:v>
                </c:pt>
              </c:strCache>
            </c:strRef>
          </c:tx>
          <c:spPr>
            <a:solidFill>
              <a:schemeClr val="accent3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Monitoring!$FP$11</c:f>
              <c:numCache>
                <c:formatCode>0.00</c:formatCode>
                <c:ptCount val="1"/>
                <c:pt idx="0">
                  <c:v>2.6</c:v>
                </c:pt>
              </c:numCache>
            </c:numRef>
          </c:xVal>
          <c:yVal>
            <c:numRef>
              <c:f>Monitoring!$FQ$11</c:f>
              <c:numCache>
                <c:formatCode>0.00</c:formatCode>
                <c:ptCount val="1"/>
                <c:pt idx="0">
                  <c:v>4.0769230769230766</c:v>
                </c:pt>
              </c:numCache>
            </c:numRef>
          </c:yVal>
          <c:bubbleSize>
            <c:numRef>
              <c:f>Monitoring!$FS$11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AAD8-4997-8F75-A7E358B7D32B}"/>
            </c:ext>
          </c:extLst>
        </c:ser>
        <c:ser>
          <c:idx val="9"/>
          <c:order val="9"/>
          <c:tx>
            <c:strRef>
              <c:f>Monitoring!$FO$12</c:f>
              <c:strCache>
                <c:ptCount val="1"/>
                <c:pt idx="0">
                  <c:v>INFLUXDB/INFLUX STACK</c:v>
                </c:pt>
              </c:strCache>
            </c:strRef>
          </c:tx>
          <c:spPr>
            <a:solidFill>
              <a:schemeClr val="accent4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7550132298626"/>
                      <c:h val="6.6858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Monitoring!$FP$12</c:f>
              <c:numCache>
                <c:formatCode>0.00</c:formatCode>
                <c:ptCount val="1"/>
                <c:pt idx="0">
                  <c:v>2.9473684210526314</c:v>
                </c:pt>
              </c:numCache>
            </c:numRef>
          </c:xVal>
          <c:yVal>
            <c:numRef>
              <c:f>Monitoring!$FQ$12</c:f>
              <c:numCache>
                <c:formatCode>0.00</c:formatCode>
                <c:ptCount val="1"/>
                <c:pt idx="0">
                  <c:v>3.8235294117647061</c:v>
                </c:pt>
              </c:numCache>
            </c:numRef>
          </c:yVal>
          <c:bubbleSize>
            <c:numRef>
              <c:f>Monitoring!$FS$12</c:f>
              <c:numCache>
                <c:formatCode>General</c:formatCode>
                <c:ptCount val="1"/>
                <c:pt idx="0">
                  <c:v>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AAD8-4997-8F75-A7E358B7D32B}"/>
            </c:ext>
          </c:extLst>
        </c:ser>
        <c:ser>
          <c:idx val="12"/>
          <c:order val="12"/>
          <c:tx>
            <c:strRef>
              <c:f>Monitoring!$FO$15</c:f>
              <c:strCache>
                <c:ptCount val="1"/>
                <c:pt idx="0">
                  <c:v>LOOKING-GLASS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29265723406274"/>
                  <c:y val="1.69333333333334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Monitoring!$FP$15</c:f>
              <c:numCache>
                <c:formatCode>0.00</c:formatCode>
                <c:ptCount val="1"/>
                <c:pt idx="0">
                  <c:v>2.4583333333333335</c:v>
                </c:pt>
              </c:numCache>
            </c:numRef>
          </c:xVal>
          <c:yVal>
            <c:numRef>
              <c:f>Monitoring!$FQ$15</c:f>
              <c:numCache>
                <c:formatCode>0.00</c:formatCode>
                <c:ptCount val="1"/>
                <c:pt idx="0">
                  <c:v>3.3</c:v>
                </c:pt>
              </c:numCache>
            </c:numRef>
          </c:yVal>
          <c:bubbleSize>
            <c:numRef>
              <c:f>Monitoring!$FS$15</c:f>
              <c:numCache>
                <c:formatCode>General</c:formatCode>
                <c:ptCount val="1"/>
                <c:pt idx="0">
                  <c:v>0.58823529411764708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AAD8-4997-8F75-A7E358B7D32B}"/>
            </c:ext>
          </c:extLst>
        </c:ser>
        <c:ser>
          <c:idx val="13"/>
          <c:order val="13"/>
          <c:tx>
            <c:strRef>
              <c:f>Monitoring!$FO$16</c:f>
              <c:strCache>
                <c:ptCount val="1"/>
                <c:pt idx="0">
                  <c:v>MRTG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Monitoring!$FP$16</c:f>
              <c:numCache>
                <c:formatCode>0.00</c:formatCode>
                <c:ptCount val="1"/>
                <c:pt idx="0">
                  <c:v>2.48</c:v>
                </c:pt>
              </c:numCache>
            </c:numRef>
          </c:xVal>
          <c:yVal>
            <c:numRef>
              <c:f>Monitoring!$FQ$16</c:f>
              <c:numCache>
                <c:formatCode>0.00</c:formatCode>
                <c:ptCount val="1"/>
                <c:pt idx="0">
                  <c:v>3.3181818181818183</c:v>
                </c:pt>
              </c:numCache>
            </c:numRef>
          </c:yVal>
          <c:bubbleSize>
            <c:numRef>
              <c:f>Monitoring!$FS$16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AAD8-4997-8F75-A7E358B7D32B}"/>
            </c:ext>
          </c:extLst>
        </c:ser>
        <c:ser>
          <c:idx val="15"/>
          <c:order val="15"/>
          <c:tx>
            <c:strRef>
              <c:f>Monitoring!$FO$18</c:f>
              <c:strCache>
                <c:ptCount val="1"/>
                <c:pt idx="0">
                  <c:v>NAGIOS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Monitoring!$FP$18</c:f>
              <c:numCache>
                <c:formatCode>0.00</c:formatCode>
                <c:ptCount val="1"/>
                <c:pt idx="0">
                  <c:v>3.074074074074074</c:v>
                </c:pt>
              </c:numCache>
            </c:numRef>
          </c:xVal>
          <c:yVal>
            <c:numRef>
              <c:f>Monitoring!$FQ$18</c:f>
              <c:numCache>
                <c:formatCode>0.00</c:formatCode>
                <c:ptCount val="1"/>
                <c:pt idx="0">
                  <c:v>3.8846153846153846</c:v>
                </c:pt>
              </c:numCache>
            </c:numRef>
          </c:yVal>
          <c:bubbleSize>
            <c:numRef>
              <c:f>Monitoring!$FS$18</c:f>
              <c:numCache>
                <c:formatCode>General</c:formatCode>
                <c:ptCount val="1"/>
                <c:pt idx="0">
                  <c:v>0.76470588235294112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AAD8-4997-8F75-A7E358B7D32B}"/>
            </c:ext>
          </c:extLst>
        </c:ser>
        <c:ser>
          <c:idx val="18"/>
          <c:order val="18"/>
          <c:tx>
            <c:strRef>
              <c:f>Monitoring!$FO$21</c:f>
              <c:strCache>
                <c:ptCount val="1"/>
                <c:pt idx="0">
                  <c:v>NFSEN</c:v>
                </c:pt>
              </c:strCache>
            </c:strRef>
          </c:tx>
          <c:spPr>
            <a:solidFill>
              <a:schemeClr val="accent1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861807424413599E-2"/>
                  <c:y val="1.10437903679886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Monitoring!$FP$21</c:f>
              <c:numCache>
                <c:formatCode>0.00</c:formatCode>
                <c:ptCount val="1"/>
                <c:pt idx="0">
                  <c:v>2.6842105263157894</c:v>
                </c:pt>
              </c:numCache>
            </c:numRef>
          </c:xVal>
          <c:yVal>
            <c:numRef>
              <c:f>Monitoring!$FQ$21</c:f>
              <c:numCache>
                <c:formatCode>0.00</c:formatCode>
                <c:ptCount val="1"/>
                <c:pt idx="0">
                  <c:v>3.5</c:v>
                </c:pt>
              </c:numCache>
            </c:numRef>
          </c:yVal>
          <c:bubbleSize>
            <c:numRef>
              <c:f>Monitoring!$FS$21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AAD8-4997-8F75-A7E358B7D32B}"/>
            </c:ext>
          </c:extLst>
        </c:ser>
        <c:ser>
          <c:idx val="22"/>
          <c:order val="22"/>
          <c:tx>
            <c:strRef>
              <c:f>Monitoring!$FO$25</c:f>
              <c:strCache>
                <c:ptCount val="1"/>
                <c:pt idx="0">
                  <c:v>PERFSONAR</c:v>
                </c:pt>
              </c:strCache>
            </c:strRef>
          </c:tx>
          <c:spPr>
            <a:solidFill>
              <a:schemeClr val="accent5">
                <a:lumMod val="8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Monitoring!$FP$25</c:f>
              <c:numCache>
                <c:formatCode>0.00</c:formatCode>
                <c:ptCount val="1"/>
                <c:pt idx="0">
                  <c:v>2.2083333333333335</c:v>
                </c:pt>
              </c:numCache>
            </c:numRef>
          </c:xVal>
          <c:yVal>
            <c:numRef>
              <c:f>Monitoring!$FQ$25</c:f>
              <c:numCache>
                <c:formatCode>0.00</c:formatCode>
                <c:ptCount val="1"/>
                <c:pt idx="0">
                  <c:v>3.5238095238095237</c:v>
                </c:pt>
              </c:numCache>
            </c:numRef>
          </c:yVal>
          <c:bubbleSize>
            <c:numRef>
              <c:f>Monitoring!$FS$25</c:f>
              <c:numCache>
                <c:formatCode>General</c:formatCode>
                <c:ptCount val="1"/>
                <c:pt idx="0">
                  <c:v>0.61764705882352944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AAD8-4997-8F75-A7E358B7D32B}"/>
            </c:ext>
          </c:extLst>
        </c:ser>
        <c:ser>
          <c:idx val="25"/>
          <c:order val="25"/>
          <c:tx>
            <c:strRef>
              <c:f>Monitoring!$FO$28</c:f>
              <c:strCache>
                <c:ptCount val="1"/>
                <c:pt idx="0">
                  <c:v>RANCID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747681736392722E-2"/>
                  <c:y val="3.951111111111110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Monitoring!$FP$28</c:f>
              <c:numCache>
                <c:formatCode>0.00</c:formatCode>
                <c:ptCount val="1"/>
                <c:pt idx="0">
                  <c:v>2.8888888888888888</c:v>
                </c:pt>
              </c:numCache>
            </c:numRef>
          </c:xVal>
          <c:yVal>
            <c:numRef>
              <c:f>Monitoring!$FQ$28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Monitoring!$FS$28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AAD8-4997-8F75-A7E358B7D32B}"/>
            </c:ext>
          </c:extLst>
        </c:ser>
        <c:ser>
          <c:idx val="26"/>
          <c:order val="26"/>
          <c:tx>
            <c:strRef>
              <c:f>Monitoring!$FO$29</c:f>
              <c:strCache>
                <c:ptCount val="1"/>
                <c:pt idx="0">
                  <c:v>RIPE Atlas / Stats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7702084842012"/>
                  <c:y val="-1.411111111111111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Monitoring!$FP$29</c:f>
              <c:numCache>
                <c:formatCode>0.00</c:formatCode>
                <c:ptCount val="1"/>
                <c:pt idx="0">
                  <c:v>2.2799999999999998</c:v>
                </c:pt>
              </c:numCache>
            </c:numRef>
          </c:xVal>
          <c:yVal>
            <c:numRef>
              <c:f>Monitoring!$FQ$29</c:f>
              <c:numCache>
                <c:formatCode>0.00</c:formatCode>
                <c:ptCount val="1"/>
                <c:pt idx="0">
                  <c:v>3.5454545454545454</c:v>
                </c:pt>
              </c:numCache>
            </c:numRef>
          </c:yVal>
          <c:bubbleSize>
            <c:numRef>
              <c:f>Monitoring!$FS$29</c:f>
              <c:numCache>
                <c:formatCode>General</c:formatCode>
                <c:ptCount val="1"/>
                <c:pt idx="0">
                  <c:v>0.6470588235294118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AAD8-4997-8F75-A7E358B7D32B}"/>
            </c:ext>
          </c:extLst>
        </c:ser>
        <c:ser>
          <c:idx val="27"/>
          <c:order val="27"/>
          <c:tx>
            <c:strRef>
              <c:f>Monitoring!$FO$30</c:f>
              <c:strCache>
                <c:ptCount val="1"/>
                <c:pt idx="0">
                  <c:v>RIPE RIS / BGPlay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Monitoring!$FP$30</c:f>
              <c:numCache>
                <c:formatCode>0.00</c:formatCode>
                <c:ptCount val="1"/>
                <c:pt idx="0">
                  <c:v>2.1111111111111112</c:v>
                </c:pt>
              </c:numCache>
            </c:numRef>
          </c:xVal>
          <c:yVal>
            <c:numRef>
              <c:f>Monitoring!$FQ$30</c:f>
              <c:numCache>
                <c:formatCode>0.00</c:formatCode>
                <c:ptCount val="1"/>
                <c:pt idx="0">
                  <c:v>3.3846153846153846</c:v>
                </c:pt>
              </c:numCache>
            </c:numRef>
          </c:yVal>
          <c:bubbleSize>
            <c:numRef>
              <c:f>Monitoring!$FS$30</c:f>
              <c:numCache>
                <c:formatCode>General</c:formatCode>
                <c:ptCount val="1"/>
                <c:pt idx="0">
                  <c:v>0.38235294117647056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AAD8-4997-8F75-A7E358B7D32B}"/>
            </c:ext>
          </c:extLst>
        </c:ser>
        <c:ser>
          <c:idx val="30"/>
          <c:order val="30"/>
          <c:tx>
            <c:strRef>
              <c:f>Monitoring!$FO$33</c:f>
              <c:strCache>
                <c:ptCount val="1"/>
                <c:pt idx="0">
                  <c:v>SMOKEPING</c:v>
                </c:pt>
              </c:strCache>
            </c:strRef>
          </c:tx>
          <c:spPr>
            <a:solidFill>
              <a:srgbClr val="F397E1">
                <a:alpha val="74902"/>
              </a:srgb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2546397020055114"/>
                  <c:y val="2.25777777777776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Monitoring!$FP$33</c:f>
              <c:numCache>
                <c:formatCode>0.00</c:formatCode>
                <c:ptCount val="1"/>
                <c:pt idx="0">
                  <c:v>2.7619047619047619</c:v>
                </c:pt>
              </c:numCache>
            </c:numRef>
          </c:xVal>
          <c:yVal>
            <c:numRef>
              <c:f>Monitoring!$FQ$33</c:f>
              <c:numCache>
                <c:formatCode>0.00</c:formatCode>
                <c:ptCount val="1"/>
                <c:pt idx="0">
                  <c:v>3.75</c:v>
                </c:pt>
              </c:numCache>
            </c:numRef>
          </c:yVal>
          <c:bubbleSize>
            <c:numRef>
              <c:f>Monitoring!$FS$33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AAD8-4997-8F75-A7E358B7D32B}"/>
            </c:ext>
          </c:extLst>
        </c:ser>
        <c:ser>
          <c:idx val="33"/>
          <c:order val="33"/>
          <c:tx>
            <c:strRef>
              <c:f>Monitoring!$FO$37</c:f>
              <c:strCache>
                <c:ptCount val="1"/>
                <c:pt idx="0">
                  <c:v>WEATHERMAP</c:v>
                </c:pt>
              </c:strCache>
            </c:strRef>
          </c:tx>
          <c:spPr>
            <a:solidFill>
              <a:schemeClr val="accent4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227970048161193"/>
                  <c:y val="-1.97555555555555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D8-4997-8F75-A7E358B7D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Monitoring!$FP$37</c:f>
              <c:numCache>
                <c:formatCode>0.00</c:formatCode>
                <c:ptCount val="1"/>
                <c:pt idx="0">
                  <c:v>2.96</c:v>
                </c:pt>
              </c:numCache>
            </c:numRef>
          </c:xVal>
          <c:yVal>
            <c:numRef>
              <c:f>Monitoring!$FQ$37</c:f>
              <c:numCache>
                <c:formatCode>0.00</c:formatCode>
                <c:ptCount val="1"/>
                <c:pt idx="0">
                  <c:v>3.8947368421052633</c:v>
                </c:pt>
              </c:numCache>
            </c:numRef>
          </c:yVal>
          <c:bubbleSize>
            <c:numRef>
              <c:f>Monitoring!$FS$37</c:f>
              <c:numCache>
                <c:formatCode>General</c:formatCode>
                <c:ptCount val="1"/>
                <c:pt idx="0">
                  <c:v>0.55882352941176472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AAD8-4997-8F75-A7E358B7D32B}"/>
            </c:ext>
          </c:extLst>
        </c:ser>
        <c:ser>
          <c:idx val="35"/>
          <c:order val="35"/>
          <c:tx>
            <c:strRef>
              <c:f>Monitoring!$FO$39</c:f>
              <c:strCache>
                <c:ptCount val="1"/>
                <c:pt idx="0">
                  <c:v>ZABBIX</c:v>
                </c:pt>
              </c:strCache>
            </c:strRef>
          </c:tx>
          <c:spPr>
            <a:solidFill>
              <a:schemeClr val="accent6">
                <a:lumMod val="5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Monitoring!$FP$39</c:f>
              <c:numCache>
                <c:formatCode>0.00</c:formatCode>
                <c:ptCount val="1"/>
                <c:pt idx="0">
                  <c:v>3.2</c:v>
                </c:pt>
              </c:numCache>
            </c:numRef>
          </c:xVal>
          <c:yVal>
            <c:numRef>
              <c:f>Monitoring!$FQ$39</c:f>
              <c:numCache>
                <c:formatCode>0.00</c:formatCode>
                <c:ptCount val="1"/>
                <c:pt idx="0">
                  <c:v>4.25</c:v>
                </c:pt>
              </c:numCache>
            </c:numRef>
          </c:yVal>
          <c:bubbleSize>
            <c:numRef>
              <c:f>Monitoring!$FS$39</c:f>
              <c:numCache>
                <c:formatCode>General</c:formatCode>
                <c:ptCount val="1"/>
                <c:pt idx="0">
                  <c:v>0.47058823529411764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AAD8-4997-8F75-A7E358B7D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-1352886368"/>
        <c:axId val="-1352885280"/>
        <c:extLst>
          <c:ext xmlns:c15="http://schemas.microsoft.com/office/drawing/2012/chart" uri="{02D57815-91ED-43cb-92C2-25804820EDAC}">
            <c15:filteredBubbl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Monitoring!$FO$3</c15:sqref>
                        </c15:formulaRef>
                      </c:ext>
                    </c:extLst>
                    <c:strCache>
                      <c:ptCount val="1"/>
                      <c:pt idx="0">
                        <c:v>ARBOR/NETSCOUT solutions</c:v>
                      </c:pt>
                    </c:strCache>
                  </c:strRef>
                </c:tx>
                <c:spPr>
                  <a:solidFill>
                    <a:schemeClr val="accent1">
                      <a:alpha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0.12058355649359134"/>
                        <c:y val="-5.5218951839943299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Monitoring!$FP$3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Monitoring!$FQ$3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Monitoring!$FS$3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13-AAD8-4997-8F75-A7E358B7D32B}"/>
                  </c:ext>
                </c:extLst>
              </c15:ser>
            </c15:filteredBubbleSeries>
            <c15:filteredBubbl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Monitoring!$FO$4</c15:sqref>
                        </c15:formulaRef>
                      </c:ext>
                    </c:extLst>
                    <c:strCache>
                      <c:ptCount val="1"/>
                      <c:pt idx="0">
                        <c:v>BGPALERTER</c:v>
                      </c:pt>
                    </c:strCache>
                  </c:strRef>
                </c:tx>
                <c:spPr>
                  <a:solidFill>
                    <a:schemeClr val="accent2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2.3571428571428572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3.4545454545454546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AD8-4997-8F75-A7E358B7D32B}"/>
                  </c:ext>
                </c:extLst>
              </c15:ser>
            </c15:filteredBubbleSeries>
            <c15:filteredBubbl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Monitoring!$FO$5</c15:sqref>
                        </c15:formulaRef>
                      </c:ext>
                    </c:extLst>
                    <c:strCache>
                      <c:ptCount val="1"/>
                      <c:pt idx="0">
                        <c:v>BGPMON</c:v>
                      </c:pt>
                    </c:strCache>
                  </c:strRef>
                </c:tx>
                <c:spPr>
                  <a:solidFill>
                    <a:schemeClr val="accent3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1.9285714285714286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0.29411764705882354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AD8-4997-8F75-A7E358B7D32B}"/>
                  </c:ext>
                </c:extLst>
              </c15:ser>
            </c15:filteredBubbleSeries>
            <c15:filteredBubbl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Monitoring!$FO$7</c15:sqref>
                        </c15:formulaRef>
                      </c:ext>
                    </c:extLst>
                    <c:strCache>
                      <c:ptCount val="1"/>
                      <c:pt idx="0">
                        <c:v>CRICKET</c:v>
                      </c:pt>
                    </c:strCache>
                  </c:strRef>
                </c:tx>
                <c:spPr>
                  <a:solidFill>
                    <a:schemeClr val="accent5"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AD8-4997-8F75-A7E358B7D32B}"/>
                  </c:ext>
                </c:extLst>
              </c15:ser>
            </c15:filteredBubbleSeries>
            <c15:filteredBubbl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Monitoring!$FO$10</c15:sqref>
                        </c15:formulaRef>
                      </c:ext>
                    </c:extLst>
                    <c:strCache>
                      <c:ptCount val="1"/>
                      <c:pt idx="0">
                        <c:v>GRAYLOG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2.2666666666666666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3.4444444444444446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0.26470588235294118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AD8-4997-8F75-A7E358B7D32B}"/>
                  </c:ext>
                </c:extLst>
              </c15:ser>
            </c15:filteredBubbleSeries>
            <c15:filteredBubbl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Monitoring!$FO$13</c15:sqref>
                        </c15:formulaRef>
                      </c:ext>
                    </c:extLst>
                    <c:strCache>
                      <c:ptCount val="1"/>
                      <c:pt idx="0">
                        <c:v>INTERMAPPER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2.7897892396782524E-2"/>
                        <c:y val="-3.6812634559962201E-3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1.3333333333333333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AD8-4997-8F75-A7E358B7D32B}"/>
                  </c:ext>
                </c:extLst>
              </c15:ser>
            </c15:filteredBubbleSeries>
            <c15:filteredBubbl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Monitoring!$FO$14</c15:sqref>
                        </c15:formulaRef>
                      </c:ext>
                    </c:extLst>
                    <c:strCache>
                      <c:ptCount val="1"/>
                      <c:pt idx="0">
                        <c:v>KENTIK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3.4285714285714284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0.20588235294117646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AAD8-4997-8F75-A7E358B7D32B}"/>
                  </c:ext>
                </c:extLst>
              </c15:ser>
            </c15:filteredBubbleSeries>
            <c15:filteredBubbl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Monitoring!$FO$17</c15:sqref>
                        </c15:formulaRef>
                      </c:ext>
                    </c:extLst>
                    <c:strCache>
                      <c:ptCount val="1"/>
                      <c:pt idx="0">
                        <c:v>MUNIN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2.0909090909090908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AD8-4997-8F75-A7E358B7D32B}"/>
                  </c:ext>
                </c:extLst>
              </c15:ser>
            </c15:filteredBubbleSeries>
            <c15:filteredBubbl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Monitoring!$FO$19</c15:sqref>
                        </c15:formulaRef>
                      </c:ext>
                    </c:extLst>
                    <c:strCache>
                      <c:ptCount val="1"/>
                      <c:pt idx="0">
                        <c:v>NAV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1.9090909090909092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2.625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AAD8-4997-8F75-A7E358B7D32B}"/>
                  </c:ext>
                </c:extLst>
              </c15:ser>
            </c15:filteredBubbleSeries>
            <c15:filteredBubbl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Monitoring!$FO$20</c15:sqref>
                        </c15:formulaRef>
                      </c:ext>
                    </c:extLst>
                    <c:strCache>
                      <c:ptCount val="1"/>
                      <c:pt idx="0">
                        <c:v>NFDUMP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3.5454545454545454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AD8-4997-8F75-A7E358B7D32B}"/>
                  </c:ext>
                </c:extLst>
              </c15:ser>
            </c15:filteredBubbleSeries>
            <c15:filteredBubbl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Monitoring!$FO$22</c15:sqref>
                        </c15:formulaRef>
                      </c:ext>
                    </c:extLst>
                    <c:strCache>
                      <c:ptCount val="1"/>
                      <c:pt idx="0">
                        <c:v>OBSERVIUM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1.6923076923076923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0.23529411764705882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AAD8-4997-8F75-A7E358B7D32B}"/>
                  </c:ext>
                </c:extLst>
              </c15:ser>
            </c15:filteredBubbleSeries>
            <c15:filteredBubbl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Monitoring!$FO$23</c15:sqref>
                        </c15:formulaRef>
                      </c:ext>
                    </c:extLst>
                    <c:strCache>
                      <c:ptCount val="1"/>
                      <c:pt idx="0">
                        <c:v>OPENVIEW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1.2222222222222223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1.6666666666666667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AAD8-4997-8F75-A7E358B7D32B}"/>
                  </c:ext>
                </c:extLst>
              </c15:ser>
            </c15:filteredBubbleSeries>
            <c15:filteredBubbl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Monitoring!$FO$24</c15:sqref>
                        </c15:formulaRef>
                      </c:ext>
                    </c:extLst>
                    <c:strCache>
                      <c:ptCount val="1"/>
                      <c:pt idx="0">
                        <c:v>OXIDIZED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2.3125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3.0909090909090908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AD8-4997-8F75-A7E358B7D32B}"/>
                  </c:ext>
                </c:extLst>
              </c15:ser>
            </c15:filteredBubbleSeries>
            <c15:filteredBubbl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Monitoring!$FO$26</c15:sqref>
                        </c15:formulaRef>
                      </c:ext>
                    </c:extLst>
                    <c:strCache>
                      <c:ptCount val="1"/>
                      <c:pt idx="0">
                        <c:v>PMACCT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1.75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AAD8-4997-8F75-A7E358B7D32B}"/>
                  </c:ext>
                </c:extLst>
              </c15:ser>
            </c15:filteredBubbleSeries>
            <c15:filteredBubbl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Monitoring!$FO$27</c15:sqref>
                        </c15:formulaRef>
                      </c:ext>
                    </c:extLst>
                    <c:strCache>
                      <c:ptCount val="1"/>
                      <c:pt idx="0">
                        <c:v>PROMETHEUS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2.2352941176470589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Monitoring!$FQ$27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3.8181818181818183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Monitoring!$FS$27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AD8-4997-8F75-A7E358B7D32B}"/>
                  </c:ext>
                </c:extLst>
              </c15:ser>
            </c15:filteredBubbleSeries>
            <c15:filteredBubbl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Monitoring!$FO$31</c15:sqref>
                        </c15:formulaRef>
                      </c:ext>
                    </c:extLst>
                    <c:strCache>
                      <c:ptCount val="1"/>
                      <c:pt idx="0">
                        <c:v>SILK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5.3916462528098341E-2"/>
                        <c:y val="0"/>
                      </c:manualLayout>
                    </c:layout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AAD8-4997-8F75-A7E358B7D3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2.3333333333333335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8.8235294117647065E-2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AAD8-4997-8F75-A7E358B7D32B}"/>
                  </c:ext>
                </c:extLst>
              </c15:ser>
            </c15:filteredBubbleSeries>
            <c15:filteredBubbl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Monitoring!$FO$32</c15:sqref>
                        </c15:formulaRef>
                      </c:ext>
                    </c:extLst>
                    <c:strCache>
                      <c:ptCount val="1"/>
                      <c:pt idx="0">
                        <c:v>SMARTxAC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1.5454545454545454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2.6666666666666665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0.17647058823529413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AAD8-4997-8F75-A7E358B7D32B}"/>
                  </c:ext>
                </c:extLst>
              </c15:ser>
            </c15:filteredBubbleSeries>
            <c15:filteredBubbl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Monitoring!$FO$35</c15:sqref>
                        </c15:formulaRef>
                      </c:ext>
                    </c:extLst>
                    <c:strCache>
                      <c:ptCount val="1"/>
                      <c:pt idx="0">
                        <c:v>SPLUNK</c:v>
                      </c:pt>
                    </c:strCache>
                  </c:strRef>
                </c:tx>
                <c:spPr>
                  <a:solidFill>
                    <a:schemeClr val="accent2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3.6363636363636362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0.3235294117647059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AD8-4997-8F75-A7E358B7D32B}"/>
                  </c:ext>
                </c:extLst>
              </c15:ser>
            </c15:filteredBubbleSeries>
            <c15:filteredBubbl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Monitoring!$FO$36</c15:sqref>
                        </c15:formulaRef>
                      </c:ext>
                    </c:extLst>
                    <c:strCache>
                      <c:ptCount val="1"/>
                      <c:pt idx="0">
                        <c:v>SURICATA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Monitoring!$FQ$36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0.11764705882352941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AAD8-4997-8F75-A7E358B7D32B}"/>
                  </c:ext>
                </c:extLst>
              </c15:ser>
            </c15:filteredBubbleSeries>
            <c15:filteredBubbl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Monitoring!$FO$38</c15:sqref>
                        </c15:formulaRef>
                      </c:ext>
                    </c:extLst>
                    <c:strCache>
                      <c:ptCount val="1"/>
                      <c:pt idx="0">
                        <c:v>WIFIMON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  <a:alpha val="75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Monitoring!$FP$38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1.6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Monitoring!$FQ$38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Monitoring!$FS$38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0.14705882352941177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AAD8-4997-8F75-A7E358B7D32B}"/>
                  </c:ext>
                </c:extLst>
              </c15:ser>
            </c15:filteredBubbleSeries>
          </c:ext>
        </c:extLst>
      </c:bubbleChart>
      <c:valAx>
        <c:axId val="-1352886368"/>
        <c:scaling>
          <c:orientation val="minMax"/>
          <c:max val="4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Importance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5280"/>
        <c:crossesAt val="3"/>
        <c:crossBetween val="midCat"/>
      </c:valAx>
      <c:valAx>
        <c:axId val="-135288528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Rating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2886368"/>
        <c:crossesAt val="1.5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Monitoring!$HY$2</c:f>
              <c:strCache>
                <c:ptCount val="1"/>
                <c:pt idx="0">
                  <c:v>Percentage of users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Monitoring!$HW$3:$HW$12</c:f>
              <c:strCache>
                <c:ptCount val="10"/>
                <c:pt idx="0">
                  <c:v>GRAFANA</c:v>
                </c:pt>
                <c:pt idx="1">
                  <c:v>NAGIOS</c:v>
                </c:pt>
                <c:pt idx="2">
                  <c:v>MRTG</c:v>
                </c:pt>
                <c:pt idx="3">
                  <c:v>RIPE Atlas / Stats</c:v>
                </c:pt>
                <c:pt idx="4">
                  <c:v>PERFSONAR</c:v>
                </c:pt>
                <c:pt idx="5">
                  <c:v>CACTI</c:v>
                </c:pt>
                <c:pt idx="6">
                  <c:v>LOOKING-GLASS</c:v>
                </c:pt>
                <c:pt idx="7">
                  <c:v>WEATHERMAP</c:v>
                </c:pt>
                <c:pt idx="8">
                  <c:v>ELK STACK</c:v>
                </c:pt>
                <c:pt idx="9">
                  <c:v>INFLUXDB/INFLUX STACK</c:v>
                </c:pt>
              </c:strCache>
            </c:strRef>
          </c:cat>
          <c:val>
            <c:numRef>
              <c:f>Monitoring!$HY$3:$HY$12</c:f>
              <c:numCache>
                <c:formatCode>0%</c:formatCode>
                <c:ptCount val="10"/>
                <c:pt idx="0">
                  <c:v>0.75555555555555554</c:v>
                </c:pt>
                <c:pt idx="1">
                  <c:v>0.57777777777777772</c:v>
                </c:pt>
                <c:pt idx="2">
                  <c:v>0.48888888888888887</c:v>
                </c:pt>
                <c:pt idx="3">
                  <c:v>0.48888888888888887</c:v>
                </c:pt>
                <c:pt idx="4">
                  <c:v>0.46666666666666667</c:v>
                </c:pt>
                <c:pt idx="5">
                  <c:v>0.44444444444444442</c:v>
                </c:pt>
                <c:pt idx="6">
                  <c:v>0.44444444444444442</c:v>
                </c:pt>
                <c:pt idx="7">
                  <c:v>0.42222222222222222</c:v>
                </c:pt>
                <c:pt idx="8">
                  <c:v>0.4</c:v>
                </c:pt>
                <c:pt idx="9">
                  <c:v>0.37777777777777777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A-421F-9511-185D28CA0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69338416"/>
        <c:axId val="1886367120"/>
      </c:barChart>
      <c:catAx>
        <c:axId val="13693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67120"/>
        <c:crosses val="autoZero"/>
        <c:auto val="1"/>
        <c:lblAlgn val="ctr"/>
        <c:lblOffset val="100"/>
        <c:noMultiLvlLbl val="0"/>
      </c:catAx>
      <c:valAx>
        <c:axId val="18863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3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0.25285</cdr:x>
      <cdr:y>0.28174</cdr:y>
    </cdr:from>
    <cdr:to>
      <cdr:x>0.33822</cdr:x>
      <cdr:y>0.34585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A02FD1-E8E8-4B5B-AF1F-9BD651AD9611}"/>
            </a:ext>
          </a:extLst>
        </cdr:cNvPr>
        <cdr:cNvSpPr txBox="1"/>
      </cdr:nvSpPr>
      <cdr:spPr>
        <a:xfrm xmlns:a="http://schemas.openxmlformats.org/drawingml/2006/main">
          <a:off x="2132860" y="1582447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TOOL1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b46e989d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7b46e989d0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7" name="Google Shape;117;g27b46e989d0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f9986c0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f9986c0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f9986c0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f9986c0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0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be4a9a5a62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g2be4a9a5a62_2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b46e989d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7b46e989d0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7b46e989d0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-16726"/>
            <a:ext cx="9024300" cy="47538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9565" y="3624158"/>
            <a:ext cx="9134400" cy="15318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58265" y="1735807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58265" y="2083227"/>
            <a:ext cx="7833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8278304" y="4287618"/>
            <a:ext cx="880129" cy="880129"/>
          </a:xfrm>
          <a:custGeom>
            <a:avLst/>
            <a:gdLst/>
            <a:ahLst/>
            <a:cxnLst/>
            <a:rect l="l" t="t" r="r" b="b"/>
            <a:pathLst>
              <a:path w="1402596" h="1402596" extrusionOk="0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-2653547">
            <a:off x="7905021" y="4238473"/>
            <a:ext cx="1231265" cy="580550"/>
          </a:xfrm>
          <a:custGeom>
            <a:avLst/>
            <a:gdLst/>
            <a:ahLst/>
            <a:cxnLst/>
            <a:rect l="l" t="t" r="r" b="b"/>
            <a:pathLst>
              <a:path w="1568570" h="780013" extrusionOk="0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68434" y="4806522"/>
            <a:ext cx="752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26D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EE426D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1500" b="1" i="0" u="none" strike="noStrike" cap="none">
              <a:solidFill>
                <a:srgbClr val="EE42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">
  <p:cSld name="Objecti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1154151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2308302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3462453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4616604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53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">
  <p:cSld name="Basic P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589506" y="384740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5d2021f8_0_1785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285d2021f8_0_17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2285d2021f8_0_17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2285d2021f8_0_17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79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6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5CC3-6A02-2D6B-3781-5449D098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E210-E982-09E4-0EB4-0CC9E844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932C-0BB2-C0C1-2CAD-9633944F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8B5-4986-4FA2-BC5B-3A2D5D60CCA0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EE99-35B4-05F2-647F-B706CE50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1111-4A04-0BE6-08EE-5EDD8D8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D441-E191-4A41-820B-6E05899F89E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793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37042" y="1175722"/>
            <a:ext cx="7833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37042" y="550631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7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58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" preserve="1">
  <p:cSld name="Objecti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1154151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2308302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3462453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4616604" y="4850780"/>
            <a:ext cx="1154100" cy="29280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89506" y="4876615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6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" preserve="1">
  <p:cSld name="Basic P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589506" y="384740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4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5d2021f8_0_1785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285d2021f8_0_17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2285d2021f8_0_17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2285d2021f8_0_17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32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4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5CC3-6A02-2D6B-3781-5449D098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E210-E982-09E4-0EB4-0CC9E84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41" y="1174793"/>
            <a:ext cx="7854600" cy="326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932C-0BB2-C0C1-2CAD-9633944F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8B5-4986-4FA2-BC5B-3A2D5D60CCA0}" type="datetimeFigureOut">
              <a:rPr lang="ca-ES" smtClean="0"/>
              <a:t>22/4/2024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EE99-35B4-05F2-647F-B706CE50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71111-4A04-0BE6-08EE-5EDD8D8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D441-E191-4A41-820B-6E05899F89E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64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37042" y="1175722"/>
            <a:ext cx="7833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37042" y="550631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16726"/>
            <a:ext cx="9144000" cy="51321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0" y="3621023"/>
            <a:ext cx="9144000" cy="15390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55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37041" y="1174793"/>
            <a:ext cx="785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-28735"/>
            <a:ext cx="9144000" cy="445200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984853" y="79008"/>
            <a:ext cx="502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|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517458" y="104759"/>
            <a:ext cx="9516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2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F4E200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900" b="1" i="0" u="none" strike="noStrike" cap="none">
              <a:solidFill>
                <a:srgbClr val="F4E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 descr="A picture containing aircraf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0540" t="70684" r="16053" b="24137"/>
          <a:stretch/>
        </p:blipFill>
        <p:spPr>
          <a:xfrm flipH="1">
            <a:off x="-1" y="-28735"/>
            <a:ext cx="7714863" cy="445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88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geant.org/display/SIGNOC/SIG-NOC+Tools+Survey+2023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ownload/attachments/121342210/SIG-NOC%20Tools%20Survey%202016.pdf?version=1&amp;modificationDate=1465489019872&amp;api=v2" TargetMode="External"/><Relationship Id="rId2" Type="http://schemas.openxmlformats.org/officeDocument/2006/relationships/hyperlink" Target="https://wiki.geant.org/download/attachments/121342210/TF-NOC-Survey-Report-Final.pdf?version=1&amp;modificationDate=1465489309157&amp;api=v2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iki.geant.org/download/attachments/133763194/SIG-NOC%20Tools%20Survey%20Results%202019v3.pdf?version=2&amp;modificationDate=1575977246162&amp;api=v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558265" y="2955450"/>
            <a:ext cx="5614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558266" y="3889549"/>
            <a:ext cx="4649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RIPE SEE Meeting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22-23</a:t>
            </a:r>
            <a:r>
              <a:rPr lang="en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April 2024, Athens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558265" y="1735807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dirty="0"/>
              <a:t>SIG-NOC Tools Survey Results </a:t>
            </a: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558275" y="3238502"/>
            <a:ext cx="7833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/>
              <a:t>Maria Isabel Gandía Carriedo, CSUC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B68C53-9554-45E9-B16D-5C2A1BAB2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99441"/>
              </p:ext>
            </p:extLst>
          </p:nvPr>
        </p:nvGraphicFramePr>
        <p:xfrm>
          <a:off x="868709" y="713600"/>
          <a:ext cx="7465394" cy="495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805" y="426020"/>
            <a:ext cx="7854600" cy="323100"/>
          </a:xfrm>
        </p:spPr>
        <p:txBody>
          <a:bodyPr/>
          <a:lstStyle/>
          <a:p>
            <a:r>
              <a:rPr lang="ca-ES" dirty="0"/>
              <a:t>Analysis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Responses</a:t>
            </a:r>
            <a:r>
              <a:rPr lang="ca-ES" dirty="0"/>
              <a:t> </a:t>
            </a:r>
            <a:r>
              <a:rPr lang="ca-ES" dirty="0" err="1"/>
              <a:t>How-To</a:t>
            </a:r>
            <a:endParaRPr lang="ca-E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4031940" y="2795356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TOOL2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6584871" y="3431167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15387B8-E74D-4C8D-95F8-490E300017A8}"/>
              </a:ext>
            </a:extLst>
          </p:cNvPr>
          <p:cNvSpPr txBox="1"/>
          <p:nvPr/>
        </p:nvSpPr>
        <p:spPr>
          <a:xfrm>
            <a:off x="6314841" y="1463085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TOOL4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66C554-EA14-4BDE-9A79-B17C3684A48F}"/>
              </a:ext>
            </a:extLst>
          </p:cNvPr>
          <p:cNvSpPr txBox="1"/>
          <p:nvPr/>
        </p:nvSpPr>
        <p:spPr>
          <a:xfrm>
            <a:off x="5774781" y="1719801"/>
            <a:ext cx="540060" cy="270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>
                <a:latin typeface="Calibri" panose="020F0502020204030204" pitchFamily="34" charset="0"/>
                <a:cs typeface="Calibri" panose="020F0502020204030204" pitchFamily="34" charset="0"/>
              </a:rPr>
              <a:t>TOOL5</a:t>
            </a:r>
          </a:p>
        </p:txBody>
      </p:sp>
    </p:spTree>
    <p:extLst>
      <p:ext uri="{BB962C8B-B14F-4D97-AF65-F5344CB8AC3E}">
        <p14:creationId xmlns:p14="http://schemas.microsoft.com/office/powerpoint/2010/main" val="31267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E5A9C6-B1D6-468D-78B7-E56D2F8A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42" y="792950"/>
            <a:ext cx="7833300" cy="3377700"/>
          </a:xfrm>
        </p:spPr>
        <p:txBody>
          <a:bodyPr/>
          <a:lstStyle/>
          <a:p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The Matrix contains the number and the institutions that use each tool for each function.</a:t>
            </a:r>
          </a:p>
          <a:p>
            <a:r>
              <a:rPr lang="en-GB" dirty="0">
                <a:solidFill>
                  <a:srgbClr val="172B4D"/>
                </a:solidFill>
                <a:latin typeface="-apple-system"/>
              </a:rPr>
              <a:t>If you download the matrix and go to each cell with a number, you get the list of institutions that use it and that are ok with publishing the information.</a:t>
            </a:r>
            <a:endParaRPr lang="ca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8A32-8E14-7395-97D0-F36D0FB0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Analysis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Matrix</a:t>
            </a:r>
            <a:r>
              <a:rPr lang="ca-ES" dirty="0"/>
              <a:t> </a:t>
            </a:r>
            <a:r>
              <a:rPr lang="ca-ES" dirty="0" err="1"/>
              <a:t>How-To</a:t>
            </a:r>
            <a:endParaRPr lang="ca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2D427-E6E7-0CAE-7665-5B7CF999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" t="30732" r="31305" b="12348"/>
          <a:stretch/>
        </p:blipFill>
        <p:spPr>
          <a:xfrm>
            <a:off x="1205076" y="2073688"/>
            <a:ext cx="6097232" cy="2927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5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4575-B72D-09D4-454B-0E9ADF59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(range) of the network that your organization is responsible for</a:t>
            </a:r>
            <a:endParaRPr lang="ca-E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F186CA-41C6-4465-AFC4-C477C3208A6C}"/>
              </a:ext>
            </a:extLst>
          </p:cNvPr>
          <p:cNvGraphicFramePr>
            <a:graphicFrameLocks/>
          </p:cNvGraphicFramePr>
          <p:nvPr/>
        </p:nvGraphicFramePr>
        <p:xfrm>
          <a:off x="631052" y="621792"/>
          <a:ext cx="7842986" cy="459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48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C71-3C60-2895-5F83-CB5A2BB9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NOC </a:t>
            </a:r>
            <a:r>
              <a:rPr lang="ca-ES" dirty="0" err="1"/>
              <a:t>Functions</a:t>
            </a:r>
            <a:endParaRPr lang="ca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4F9A7-417D-A881-7FA8-5D72F0FC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88" y="683133"/>
            <a:ext cx="6657023" cy="43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60022D-C21F-9BF1-C31D-7396FC4F1ECD}"/>
              </a:ext>
            </a:extLst>
          </p:cNvPr>
          <p:cNvGraphicFramePr>
            <a:graphicFrameLocks/>
          </p:cNvGraphicFramePr>
          <p:nvPr/>
        </p:nvGraphicFramePr>
        <p:xfrm>
          <a:off x="257556" y="0"/>
          <a:ext cx="8628888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2D9C0F-E7FA-3C40-126D-5AF33106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Average</a:t>
            </a:r>
            <a:r>
              <a:rPr lang="ca-ES" dirty="0"/>
              <a:t> </a:t>
            </a:r>
            <a:r>
              <a:rPr lang="ca-ES" dirty="0" err="1"/>
              <a:t>Number</a:t>
            </a:r>
            <a:r>
              <a:rPr lang="ca-ES" dirty="0"/>
              <a:t> of Tools per </a:t>
            </a:r>
            <a:r>
              <a:rPr lang="ca-ES" dirty="0" err="1"/>
              <a:t>Function</a:t>
            </a:r>
            <a:endParaRPr lang="ca-E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D8BA4-DDDE-7B96-38D6-FD0AB5A2AF16}"/>
              </a:ext>
            </a:extLst>
          </p:cNvPr>
          <p:cNvSpPr/>
          <p:nvPr/>
        </p:nvSpPr>
        <p:spPr>
          <a:xfrm>
            <a:off x="603174" y="658067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77902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0440-2FE4-417D-B931-39BD22AC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34" y="529295"/>
            <a:ext cx="8647932" cy="323100"/>
          </a:xfrm>
        </p:spPr>
        <p:txBody>
          <a:bodyPr/>
          <a:lstStyle/>
          <a:p>
            <a:r>
              <a:rPr lang="es-ES" dirty="0" err="1"/>
              <a:t>Monitoring</a:t>
            </a:r>
            <a:r>
              <a:rPr lang="es-ES" dirty="0"/>
              <a:t> Tools: </a:t>
            </a:r>
            <a:r>
              <a:rPr lang="es-ES" dirty="0" err="1"/>
              <a:t>Importance</a:t>
            </a:r>
            <a:r>
              <a:rPr lang="es-ES" dirty="0"/>
              <a:t> &amp; </a:t>
            </a:r>
            <a:r>
              <a:rPr lang="es-ES" dirty="0" err="1"/>
              <a:t>Frequency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Methodology</a:t>
            </a:r>
            <a:endParaRPr lang="es-E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59010-F0A6-4754-85E5-8789734E978C}"/>
              </a:ext>
            </a:extLst>
          </p:cNvPr>
          <p:cNvSpPr/>
          <p:nvPr/>
        </p:nvSpPr>
        <p:spPr>
          <a:xfrm>
            <a:off x="971041" y="2250554"/>
            <a:ext cx="337368" cy="1063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3699F-F6BF-4608-9011-0A4612660BC4}"/>
              </a:ext>
            </a:extLst>
          </p:cNvPr>
          <p:cNvSpPr/>
          <p:nvPr/>
        </p:nvSpPr>
        <p:spPr>
          <a:xfrm>
            <a:off x="3558590" y="4889584"/>
            <a:ext cx="72231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Frequency: daily / few times a week / once a week / once a month / only in case of incident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DC5EBA-40AA-43E6-BD00-9BB670E9EAD6}"/>
              </a:ext>
            </a:extLst>
          </p:cNvPr>
          <p:cNvGraphicFramePr>
            <a:graphicFrameLocks/>
          </p:cNvGraphicFramePr>
          <p:nvPr/>
        </p:nvGraphicFramePr>
        <p:xfrm>
          <a:off x="804672" y="694944"/>
          <a:ext cx="8202168" cy="419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5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6D5C3-81EA-7572-590D-78A43DB1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97" y="753421"/>
            <a:ext cx="1641965" cy="410169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D88F78-FFA4-4F91-B179-1DB9FAC1C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52" y="643500"/>
          <a:ext cx="6511945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4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23728C-C61F-469C-AF77-6C6CF8154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5C02B4-9D60-4F3D-EACF-04B70446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41" y="857319"/>
            <a:ext cx="1350302" cy="39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55A80-E975-B115-BE05-9DC3FE0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30" y="857319"/>
            <a:ext cx="1644082" cy="40234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092225-BE8A-491C-B404-151BDE3D7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25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Monitoring</a:t>
            </a:r>
            <a:r>
              <a:rPr lang="ca-ES" dirty="0"/>
              <a:t> Tools – Zoom in: </a:t>
            </a:r>
            <a:r>
              <a:rPr lang="ca-ES" dirty="0" err="1"/>
              <a:t>Only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Top-16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388E6-2B72-BFD2-47BC-780EBBA4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62" y="668739"/>
            <a:ext cx="1762351" cy="440282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092225-BE8A-491C-B404-151BDE3D7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7" y="643500"/>
          <a:ext cx="6378373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2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AE02-8E29-152C-8ABA-659027B9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Before</a:t>
            </a:r>
            <a:r>
              <a:rPr lang="ca-ES" dirty="0"/>
              <a:t> we </a:t>
            </a:r>
            <a:r>
              <a:rPr lang="ca-ES" dirty="0" err="1"/>
              <a:t>start</a:t>
            </a:r>
            <a:r>
              <a:rPr lang="ca-ES" dirty="0"/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3F94-8509-56A8-286D-C5ECCE5D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01" y="2171362"/>
            <a:ext cx="8433463" cy="800775"/>
          </a:xfrm>
        </p:spPr>
        <p:txBody>
          <a:bodyPr/>
          <a:lstStyle/>
          <a:p>
            <a:r>
              <a:rPr lang="en-US" dirty="0"/>
              <a:t>This presentation shows the results of a survey about NOC tools per function.</a:t>
            </a:r>
          </a:p>
          <a:p>
            <a:r>
              <a:rPr lang="en-US" dirty="0"/>
              <a:t>I have no interest in promoting or going against any of the tools shown here.</a:t>
            </a:r>
          </a:p>
        </p:txBody>
      </p:sp>
    </p:spTree>
    <p:extLst>
      <p:ext uri="{BB962C8B-B14F-4D97-AF65-F5344CB8AC3E}">
        <p14:creationId xmlns:p14="http://schemas.microsoft.com/office/powerpoint/2010/main" val="170697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Monitoring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50185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appearance of Grafana, directly to the first position.</a:t>
            </a:r>
          </a:p>
          <a:p>
            <a:r>
              <a:rPr lang="en-US" dirty="0"/>
              <a:t>Nagios and Cacti are still popular, with MRTG going up.</a:t>
            </a:r>
          </a:p>
          <a:p>
            <a:r>
              <a:rPr lang="en-US" dirty="0" err="1"/>
              <a:t>perfSONAR</a:t>
            </a:r>
            <a:r>
              <a:rPr lang="en-US" dirty="0"/>
              <a:t> takes off and reaches the Top-10 for the first time. </a:t>
            </a:r>
          </a:p>
          <a:p>
            <a:r>
              <a:rPr lang="en-US" dirty="0" err="1"/>
              <a:t>Smokeping</a:t>
            </a:r>
            <a:r>
              <a:rPr lang="en-US" dirty="0"/>
              <a:t> and NFDUMP disappear from the Top-10 (but they are close)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11.5 </a:t>
            </a:r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monitoring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FA3A7D-50F6-DD19-9E4F-0B4E136907BE}"/>
              </a:ext>
            </a:extLst>
          </p:cNvPr>
          <p:cNvGraphicFramePr>
            <a:graphicFrameLocks/>
          </p:cNvGraphicFramePr>
          <p:nvPr/>
        </p:nvGraphicFramePr>
        <p:xfrm>
          <a:off x="170973" y="767407"/>
          <a:ext cx="5951961" cy="267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68B8C8-8E1A-02FE-44F0-13613CFCE7A8}"/>
              </a:ext>
            </a:extLst>
          </p:cNvPr>
          <p:cNvSpPr txBox="1"/>
          <p:nvPr/>
        </p:nvSpPr>
        <p:spPr>
          <a:xfrm>
            <a:off x="5898917" y="1780607"/>
            <a:ext cx="43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{</a:t>
            </a:r>
            <a:endParaRPr lang="ca-ES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F7D2C-B719-A57E-3A13-58C7495920CD}"/>
              </a:ext>
            </a:extLst>
          </p:cNvPr>
          <p:cNvSpPr txBox="1"/>
          <p:nvPr/>
        </p:nvSpPr>
        <p:spPr>
          <a:xfrm>
            <a:off x="5898917" y="2174965"/>
            <a:ext cx="43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{</a:t>
            </a:r>
            <a:endParaRPr lang="ca-ES" sz="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5E39B-0013-F482-EF0F-C0116B2B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34" y="1395476"/>
            <a:ext cx="2990131" cy="16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Problem</a:t>
            </a:r>
            <a:r>
              <a:rPr lang="ca-ES" dirty="0"/>
              <a:t> Management Tools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942803-7E6D-4894-9E68-4EA0309E486B}"/>
              </a:ext>
            </a:extLst>
          </p:cNvPr>
          <p:cNvGraphicFramePr>
            <a:graphicFrameLocks/>
          </p:cNvGraphicFramePr>
          <p:nvPr/>
        </p:nvGraphicFramePr>
        <p:xfrm>
          <a:off x="744278" y="616688"/>
          <a:ext cx="7896447" cy="45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0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86D104-1A89-4BF3-AA68-D97BA19D350E}"/>
              </a:ext>
            </a:extLst>
          </p:cNvPr>
          <p:cNvGraphicFramePr>
            <a:graphicFrameLocks/>
          </p:cNvGraphicFramePr>
          <p:nvPr/>
        </p:nvGraphicFramePr>
        <p:xfrm>
          <a:off x="13917" y="879575"/>
          <a:ext cx="5727539" cy="249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Problem</a:t>
            </a:r>
            <a:r>
              <a:rPr lang="ca-ES" dirty="0"/>
              <a:t> Management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249348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Mix of open-source / vendor-based and distributed tools.</a:t>
            </a:r>
          </a:p>
          <a:p>
            <a:r>
              <a:rPr lang="en-US" dirty="0"/>
              <a:t>Increasing usage of RIPE Atlas / Stats.</a:t>
            </a:r>
          </a:p>
          <a:p>
            <a:r>
              <a:rPr lang="en-US" dirty="0"/>
              <a:t>Jira goes down from the 1</a:t>
            </a:r>
            <a:r>
              <a:rPr lang="en-US" baseline="30000" dirty="0"/>
              <a:t>st</a:t>
            </a:r>
            <a:r>
              <a:rPr lang="en-US" dirty="0"/>
              <a:t> to the 3</a:t>
            </a:r>
            <a:r>
              <a:rPr lang="en-US" baseline="30000" dirty="0"/>
              <a:t>rd</a:t>
            </a:r>
            <a:r>
              <a:rPr lang="en-US" dirty="0"/>
              <a:t> / 4</a:t>
            </a:r>
            <a:r>
              <a:rPr lang="en-US" baseline="30000" dirty="0"/>
              <a:t>th</a:t>
            </a:r>
            <a:r>
              <a:rPr lang="en-US" dirty="0"/>
              <a:t> position. </a:t>
            </a:r>
          </a:p>
          <a:p>
            <a:r>
              <a:rPr lang="en-US" dirty="0"/>
              <a:t>Less usage of the ELK stack (but still 31% of the respondents use it)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4.7 </a:t>
            </a:r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problem</a:t>
            </a:r>
            <a:r>
              <a:rPr lang="ca-ES" dirty="0"/>
              <a:t> management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8B8C8-8E1A-02FE-44F0-13613CFCE7A8}"/>
              </a:ext>
            </a:extLst>
          </p:cNvPr>
          <p:cNvSpPr txBox="1"/>
          <p:nvPr/>
        </p:nvSpPr>
        <p:spPr>
          <a:xfrm>
            <a:off x="5530372" y="140273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F7D2C-B719-A57E-3A13-58C7495920CD}"/>
              </a:ext>
            </a:extLst>
          </p:cNvPr>
          <p:cNvSpPr txBox="1"/>
          <p:nvPr/>
        </p:nvSpPr>
        <p:spPr>
          <a:xfrm>
            <a:off x="5504957" y="1911241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E24A3-ADA0-80EE-447D-868BDF6F3D33}"/>
              </a:ext>
            </a:extLst>
          </p:cNvPr>
          <p:cNvSpPr txBox="1"/>
          <p:nvPr/>
        </p:nvSpPr>
        <p:spPr>
          <a:xfrm>
            <a:off x="5527797" y="2280573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{</a:t>
            </a:r>
            <a:endParaRPr lang="ca-ES" sz="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A73D30-69A0-566A-774F-DB399929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13" y="936643"/>
            <a:ext cx="3419670" cy="19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Ticketing</a:t>
            </a:r>
            <a:r>
              <a:rPr lang="ca-ES" dirty="0"/>
              <a:t> Tools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EFA9B6-4702-4E7D-803F-33029D8D6286}"/>
              </a:ext>
            </a:extLst>
          </p:cNvPr>
          <p:cNvGraphicFramePr>
            <a:graphicFrameLocks/>
          </p:cNvGraphicFramePr>
          <p:nvPr/>
        </p:nvGraphicFramePr>
        <p:xfrm>
          <a:off x="1050450" y="606055"/>
          <a:ext cx="7043100" cy="464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33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Ticketing</a:t>
            </a:r>
            <a:r>
              <a:rPr lang="ca-ES" dirty="0"/>
              <a:t> Tools – Top 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57230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Request tracker goes back to the first position after being replaced by Jira in 2019.</a:t>
            </a:r>
          </a:p>
          <a:p>
            <a:r>
              <a:rPr lang="en-US" dirty="0"/>
              <a:t>Not even the most popular tool reaches 50% of the respondents for this question.</a:t>
            </a:r>
          </a:p>
          <a:p>
            <a:r>
              <a:rPr lang="en-US" dirty="0"/>
              <a:t>ARS Remedy disappears, but 1 respondent mentions </a:t>
            </a:r>
            <a:r>
              <a:rPr lang="en-US" dirty="0" err="1"/>
              <a:t>RemedyForce</a:t>
            </a:r>
            <a:r>
              <a:rPr lang="en-US" dirty="0"/>
              <a:t> (the cloud version)</a:t>
            </a:r>
          </a:p>
          <a:p>
            <a:r>
              <a:rPr lang="en-US" dirty="0"/>
              <a:t>Other tools mentioned once: </a:t>
            </a:r>
            <a:r>
              <a:rPr lang="en-US" dirty="0" err="1"/>
              <a:t>ProactivaNet</a:t>
            </a:r>
            <a:r>
              <a:rPr lang="en-US" dirty="0"/>
              <a:t> and </a:t>
            </a:r>
            <a:r>
              <a:rPr lang="en-US" dirty="0" err="1"/>
              <a:t>Youtrack</a:t>
            </a:r>
            <a:r>
              <a:rPr lang="en-US" dirty="0"/>
              <a:t>.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1.5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Ticketing</a:t>
            </a:r>
            <a:endParaRPr lang="ca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10210-3086-D38A-8F9E-141471B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861" y="1175936"/>
            <a:ext cx="3894612" cy="1933023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C3DF25-662C-4C73-BE1D-9867248958F0}"/>
              </a:ext>
            </a:extLst>
          </p:cNvPr>
          <p:cNvGraphicFramePr>
            <a:graphicFrameLocks/>
          </p:cNvGraphicFramePr>
          <p:nvPr/>
        </p:nvGraphicFramePr>
        <p:xfrm>
          <a:off x="138706" y="837659"/>
          <a:ext cx="4870616" cy="251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77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Knowledge</a:t>
            </a:r>
            <a:r>
              <a:rPr lang="ca-ES" dirty="0"/>
              <a:t> Management and </a:t>
            </a:r>
            <a:r>
              <a:rPr lang="ca-ES" dirty="0" err="1"/>
              <a:t>Documentation</a:t>
            </a:r>
            <a:r>
              <a:rPr lang="ca-ES" dirty="0"/>
              <a:t> Tools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F22265-1551-48FC-B9CF-CF5BC53DE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43333"/>
              </p:ext>
            </p:extLst>
          </p:nvPr>
        </p:nvGraphicFramePr>
        <p:xfrm>
          <a:off x="888274" y="705394"/>
          <a:ext cx="7680960" cy="42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24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Knowledge</a:t>
            </a:r>
            <a:r>
              <a:rPr lang="ca-ES" dirty="0"/>
              <a:t> Management and </a:t>
            </a:r>
            <a:r>
              <a:rPr lang="ca-ES" dirty="0" err="1"/>
              <a:t>Documentation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387256"/>
            <a:ext cx="8941330" cy="1786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Confluence remains on the first position</a:t>
            </a:r>
          </a:p>
          <a:p>
            <a:r>
              <a:rPr lang="en-US" dirty="0"/>
              <a:t>New tools appear in the upper part of the Top-10: Gitlab, </a:t>
            </a:r>
            <a:r>
              <a:rPr lang="en-US" dirty="0" err="1"/>
              <a:t>Netbox</a:t>
            </a:r>
            <a:r>
              <a:rPr lang="en-US" dirty="0"/>
              <a:t>, </a:t>
            </a:r>
            <a:r>
              <a:rPr lang="en-US" dirty="0" err="1"/>
              <a:t>Nextcloud</a:t>
            </a:r>
            <a:r>
              <a:rPr lang="en-US" dirty="0"/>
              <a:t>.</a:t>
            </a:r>
          </a:p>
          <a:p>
            <a:r>
              <a:rPr lang="en-GB" dirty="0"/>
              <a:t>Several tools going down: Google Drive, Wiki and </a:t>
            </a:r>
            <a:r>
              <a:rPr lang="en-GB" dirty="0" err="1"/>
              <a:t>Owncloud</a:t>
            </a:r>
            <a:r>
              <a:rPr lang="en-GB" dirty="0"/>
              <a:t> go 4 positions down.</a:t>
            </a:r>
          </a:p>
          <a:p>
            <a:r>
              <a:rPr lang="en-GB" dirty="0"/>
              <a:t>OTRS, </a:t>
            </a:r>
            <a:r>
              <a:rPr lang="en-GB" dirty="0" err="1"/>
              <a:t>Sharepoint</a:t>
            </a:r>
            <a:r>
              <a:rPr lang="en-GB" dirty="0"/>
              <a:t>, </a:t>
            </a:r>
            <a:r>
              <a:rPr lang="en-GB" dirty="0" err="1"/>
              <a:t>Mediawiki</a:t>
            </a:r>
            <a:r>
              <a:rPr lang="en-GB" dirty="0"/>
              <a:t>, Request Tracker and Dropbox disappear from Top-10.</a:t>
            </a:r>
          </a:p>
          <a:p>
            <a:r>
              <a:rPr lang="en-GB" dirty="0"/>
              <a:t>On average, each institution uses 5.2 tools for Knowledge Management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00A99-C9A9-5BCD-036B-606EE050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83" y="1222152"/>
            <a:ext cx="3715425" cy="216510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1EF304-00C9-4D38-8D41-4E43AC905D9E}"/>
              </a:ext>
            </a:extLst>
          </p:cNvPr>
          <p:cNvGraphicFramePr>
            <a:graphicFrameLocks/>
          </p:cNvGraphicFramePr>
          <p:nvPr/>
        </p:nvGraphicFramePr>
        <p:xfrm>
          <a:off x="77573" y="857318"/>
          <a:ext cx="5217995" cy="273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553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Reporting</a:t>
            </a:r>
            <a:r>
              <a:rPr lang="ca-ES" dirty="0"/>
              <a:t> and </a:t>
            </a:r>
            <a:r>
              <a:rPr lang="ca-ES" dirty="0" err="1"/>
              <a:t>Statistics</a:t>
            </a:r>
            <a:r>
              <a:rPr lang="ca-ES" dirty="0"/>
              <a:t> Tools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42CD22-7D0F-44C7-8022-2F96DF3B0F65}"/>
              </a:ext>
            </a:extLst>
          </p:cNvPr>
          <p:cNvGraphicFramePr>
            <a:graphicFrameLocks/>
          </p:cNvGraphicFramePr>
          <p:nvPr/>
        </p:nvGraphicFramePr>
        <p:xfrm>
          <a:off x="1525772" y="744279"/>
          <a:ext cx="6092456" cy="43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91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Reporting</a:t>
            </a:r>
            <a:r>
              <a:rPr lang="ca-ES" dirty="0"/>
              <a:t> and </a:t>
            </a:r>
            <a:r>
              <a:rPr lang="ca-ES" dirty="0" err="1"/>
              <a:t>Statistics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902154"/>
            <a:ext cx="8941330" cy="1786270"/>
          </a:xfrm>
        </p:spPr>
        <p:txBody>
          <a:bodyPr>
            <a:normAutofit/>
          </a:bodyPr>
          <a:lstStyle/>
          <a:p>
            <a:r>
              <a:rPr lang="en-GB" dirty="0"/>
              <a:t>Grafana is again the most popular tool, shortly followed by Request Tracker.</a:t>
            </a:r>
          </a:p>
          <a:p>
            <a:r>
              <a:rPr lang="en-GB" dirty="0"/>
              <a:t>Increasing usage of Splunk and Munin.</a:t>
            </a:r>
          </a:p>
          <a:p>
            <a:r>
              <a:rPr lang="en-GB" dirty="0"/>
              <a:t>On average, each institution uses 4.4 tools for Reporting and Statistics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72360-8413-9886-2A6D-0DBF3DD8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181416"/>
            <a:ext cx="3322314" cy="205425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82ED4A-DB23-41B8-8B14-24C41652B09C}"/>
              </a:ext>
            </a:extLst>
          </p:cNvPr>
          <p:cNvGraphicFramePr>
            <a:graphicFrameLocks/>
          </p:cNvGraphicFramePr>
          <p:nvPr/>
        </p:nvGraphicFramePr>
        <p:xfrm>
          <a:off x="202670" y="956129"/>
          <a:ext cx="5051389" cy="284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75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Bi-</a:t>
            </a:r>
            <a:r>
              <a:rPr lang="ca-ES" dirty="0" err="1"/>
              <a:t>directional</a:t>
            </a:r>
            <a:endParaRPr lang="ca-E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B2D854-BA33-4B03-BDD7-D81BEE7DED50}"/>
              </a:ext>
            </a:extLst>
          </p:cNvPr>
          <p:cNvGraphicFramePr>
            <a:graphicFrameLocks/>
          </p:cNvGraphicFramePr>
          <p:nvPr/>
        </p:nvGraphicFramePr>
        <p:xfrm>
          <a:off x="1127050" y="701749"/>
          <a:ext cx="7043099" cy="435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8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C1E5-9306-4150-ECBB-763D20AE6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GÉANT is the collaboration of European National Research and Education Networks (NRENs) on delivering an information ecosystem of infrastructure and services to advance research, education and innovation on a global scale:</a:t>
            </a:r>
          </a:p>
          <a:p>
            <a:r>
              <a:rPr lang="en-GB" dirty="0"/>
              <a:t>50 million users</a:t>
            </a:r>
          </a:p>
          <a:p>
            <a:r>
              <a:rPr lang="en-GB" dirty="0"/>
              <a:t>500 contributors from 37 R&amp;E partners</a:t>
            </a:r>
          </a:p>
          <a:p>
            <a:r>
              <a:rPr lang="en-GB" dirty="0"/>
              <a:t>9 projects so far</a:t>
            </a:r>
          </a:p>
          <a:p>
            <a:r>
              <a:rPr lang="en-GB" dirty="0"/>
              <a:t>Current project generation: GN5-1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a-ES" dirty="0"/>
          </a:p>
        </p:txBody>
      </p:sp>
      <p:pic>
        <p:nvPicPr>
          <p:cNvPr id="419" name="Google Shape;41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00" y="3736025"/>
            <a:ext cx="8839204" cy="70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7"/>
          <p:cNvSpPr txBox="1"/>
          <p:nvPr/>
        </p:nvSpPr>
        <p:spPr>
          <a:xfrm>
            <a:off x="152400" y="4488538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7"/>
          <p:cNvSpPr txBox="1"/>
          <p:nvPr/>
        </p:nvSpPr>
        <p:spPr>
          <a:xfrm>
            <a:off x="414715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Trust and Identity Services Evolution and Delivery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51294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Development</a:t>
            </a:r>
            <a:endParaRPr sz="9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611170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Core Infrastructure and Core Service Evolution and Operations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71103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8108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Operations support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7"/>
          <p:cNvSpPr txBox="1"/>
          <p:nvPr/>
        </p:nvSpPr>
        <p:spPr>
          <a:xfrm>
            <a:off x="118397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Marcoms, Events and Policy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 txBox="1"/>
          <p:nvPr/>
        </p:nvSpPr>
        <p:spPr>
          <a:xfrm>
            <a:off x="2116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User and Stakeholder Engagement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31320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Above-the-net services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4416A-2B0E-E6BF-DF28-56EE9599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GÉANT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Bi-</a:t>
            </a:r>
            <a:r>
              <a:rPr lang="ca-ES" dirty="0" err="1"/>
              <a:t>directional</a:t>
            </a:r>
            <a:r>
              <a:rPr lang="ca-ES" dirty="0"/>
              <a:t> – Top 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530009"/>
            <a:ext cx="8941330" cy="178627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still use traditional e-mail-based tools for communication (E-mail and mailing lists).</a:t>
            </a:r>
          </a:p>
          <a:p>
            <a:r>
              <a:rPr lang="en-GB" dirty="0"/>
              <a:t>More relevance of asynchronous chat tools.</a:t>
            </a:r>
          </a:p>
          <a:p>
            <a:r>
              <a:rPr lang="en-GB" dirty="0"/>
              <a:t>Telephone calls are less relevant. Landline is even out of the Top-10.</a:t>
            </a:r>
          </a:p>
          <a:p>
            <a:r>
              <a:rPr lang="en-GB" dirty="0" err="1"/>
              <a:t>Edumeet</a:t>
            </a:r>
            <a:r>
              <a:rPr lang="en-GB" dirty="0"/>
              <a:t> is on the 12</a:t>
            </a:r>
            <a:r>
              <a:rPr lang="en-GB" baseline="30000" dirty="0"/>
              <a:t>th</a:t>
            </a:r>
            <a:r>
              <a:rPr lang="en-GB" dirty="0"/>
              <a:t> position.</a:t>
            </a:r>
          </a:p>
          <a:p>
            <a:r>
              <a:rPr lang="ca-ES" dirty="0"/>
              <a:t>On </a:t>
            </a:r>
            <a:r>
              <a:rPr lang="ca-ES" dirty="0" err="1"/>
              <a:t>average</a:t>
            </a:r>
            <a:r>
              <a:rPr lang="ca-ES" dirty="0"/>
              <a:t>,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institution</a:t>
            </a:r>
            <a:r>
              <a:rPr lang="ca-ES" dirty="0"/>
              <a:t> uses </a:t>
            </a:r>
            <a:r>
              <a:rPr lang="ca-ES" dirty="0" err="1"/>
              <a:t>around</a:t>
            </a:r>
            <a:r>
              <a:rPr lang="ca-ES" dirty="0"/>
              <a:t> 6.4 </a:t>
            </a:r>
            <a:r>
              <a:rPr lang="ca-ES" dirty="0" err="1"/>
              <a:t>tools</a:t>
            </a:r>
            <a:r>
              <a:rPr lang="ca-ES" dirty="0"/>
              <a:t> for </a:t>
            </a:r>
            <a:r>
              <a:rPr lang="ca-ES" dirty="0" err="1"/>
              <a:t>Bidirectional</a:t>
            </a:r>
            <a:r>
              <a:rPr lang="ca-ES" dirty="0"/>
              <a:t>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&amp; </a:t>
            </a:r>
            <a:r>
              <a:rPr lang="ca-ES" dirty="0" err="1"/>
              <a:t>Chat</a:t>
            </a:r>
            <a:endParaRPr lang="ca-E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21518-8E49-9EB9-577A-B0174A73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21" y="1064470"/>
            <a:ext cx="3169778" cy="199678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DB829A-7FA4-40DC-AB25-21E3476CC8D7}"/>
              </a:ext>
            </a:extLst>
          </p:cNvPr>
          <p:cNvGraphicFramePr>
            <a:graphicFrameLocks/>
          </p:cNvGraphicFramePr>
          <p:nvPr/>
        </p:nvGraphicFramePr>
        <p:xfrm>
          <a:off x="340893" y="857319"/>
          <a:ext cx="5450028" cy="280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845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</a:t>
            </a:r>
            <a:r>
              <a:rPr lang="ca-ES" dirty="0" err="1"/>
              <a:t>Uni-directional</a:t>
            </a:r>
            <a:endParaRPr lang="ca-E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674A1D-1AC7-48CA-B593-261A7463EAEA}"/>
              </a:ext>
            </a:extLst>
          </p:cNvPr>
          <p:cNvGraphicFramePr>
            <a:graphicFrameLocks/>
          </p:cNvGraphicFramePr>
          <p:nvPr/>
        </p:nvGraphicFramePr>
        <p:xfrm>
          <a:off x="871870" y="701748"/>
          <a:ext cx="7400260" cy="444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74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Communication</a:t>
            </a:r>
            <a:r>
              <a:rPr lang="ca-ES" dirty="0"/>
              <a:t>, </a:t>
            </a:r>
            <a:r>
              <a:rPr lang="ca-ES" dirty="0" err="1"/>
              <a:t>Coordination</a:t>
            </a:r>
            <a:r>
              <a:rPr lang="ca-ES" dirty="0"/>
              <a:t> and </a:t>
            </a:r>
            <a:r>
              <a:rPr lang="ca-ES" dirty="0" err="1"/>
              <a:t>Chat</a:t>
            </a:r>
            <a:r>
              <a:rPr lang="ca-ES" dirty="0"/>
              <a:t> Tools – </a:t>
            </a:r>
            <a:r>
              <a:rPr lang="ca-ES" dirty="0" err="1"/>
              <a:t>Uni-directional</a:t>
            </a:r>
            <a:r>
              <a:rPr lang="ca-ES" dirty="0"/>
              <a:t> – Top 5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0" y="3100636"/>
            <a:ext cx="8941330" cy="1786270"/>
          </a:xfrm>
        </p:spPr>
        <p:txBody>
          <a:bodyPr>
            <a:normAutofit/>
          </a:bodyPr>
          <a:lstStyle/>
          <a:p>
            <a:r>
              <a:rPr lang="en-GB" dirty="0"/>
              <a:t>We still use traditional e-mail-based tools for communication (E-mail and mailing lists).</a:t>
            </a:r>
          </a:p>
          <a:p>
            <a:r>
              <a:rPr lang="en-GB" dirty="0"/>
              <a:t>IRC has zero users</a:t>
            </a:r>
          </a:p>
          <a:p>
            <a:r>
              <a:rPr lang="en-GB" dirty="0"/>
              <a:t>Some organisations use Twitter for unidirectional communication</a:t>
            </a:r>
          </a:p>
          <a:p>
            <a:r>
              <a:rPr lang="en-GB" dirty="0"/>
              <a:t>On average, each institution uses around 2.8 tools for Unidirectional Communication, coordination &amp; Chat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D221B-AC28-52FA-9B65-62A31BF9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93" y="1391572"/>
            <a:ext cx="4148015" cy="161049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1C956D-F431-4346-B8B4-F1F32F9B0A90}"/>
              </a:ext>
            </a:extLst>
          </p:cNvPr>
          <p:cNvGraphicFramePr>
            <a:graphicFrameLocks/>
          </p:cNvGraphicFramePr>
          <p:nvPr/>
        </p:nvGraphicFramePr>
        <p:xfrm>
          <a:off x="161592" y="1280060"/>
          <a:ext cx="4672801" cy="187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4100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DD4-063D-5394-1E2C-FFEC6765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Configuration</a:t>
            </a:r>
            <a:r>
              <a:rPr lang="ca-ES" dirty="0"/>
              <a:t> Management and </a:t>
            </a:r>
            <a:r>
              <a:rPr lang="ca-ES" dirty="0" err="1"/>
              <a:t>Backup</a:t>
            </a:r>
            <a:r>
              <a:rPr lang="ca-ES" dirty="0"/>
              <a:t> Tools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A49617-89F7-427F-B30E-F4A44ADDE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62071"/>
              </p:ext>
            </p:extLst>
          </p:nvPr>
        </p:nvGraphicFramePr>
        <p:xfrm>
          <a:off x="1132367" y="723013"/>
          <a:ext cx="6879265" cy="431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843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94F-989C-F4B3-C13D-E1726BE0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016297" cy="564600"/>
          </a:xfrm>
        </p:spPr>
        <p:txBody>
          <a:bodyPr/>
          <a:lstStyle/>
          <a:p>
            <a:r>
              <a:rPr lang="ca-ES" dirty="0" err="1"/>
              <a:t>Trends</a:t>
            </a:r>
            <a:r>
              <a:rPr lang="ca-ES" dirty="0"/>
              <a:t> for </a:t>
            </a:r>
            <a:r>
              <a:rPr lang="ca-ES" dirty="0" err="1"/>
              <a:t>Configuration</a:t>
            </a:r>
            <a:r>
              <a:rPr lang="ca-ES" dirty="0"/>
              <a:t> Management and </a:t>
            </a:r>
            <a:r>
              <a:rPr lang="ca-ES" dirty="0" err="1"/>
              <a:t>Backup</a:t>
            </a:r>
            <a:r>
              <a:rPr lang="ca-ES" dirty="0"/>
              <a:t> Tools– Top 6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742849-C365-1689-D465-851E5B60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530009"/>
            <a:ext cx="9144000" cy="1786270"/>
          </a:xfrm>
        </p:spPr>
        <p:txBody>
          <a:bodyPr>
            <a:normAutofit/>
          </a:bodyPr>
          <a:lstStyle/>
          <a:p>
            <a:r>
              <a:rPr lang="en-GB" dirty="0"/>
              <a:t>Git &amp; Rancid are the most popular tools. The rest are used by less than 50% of respondents</a:t>
            </a:r>
          </a:p>
          <a:p>
            <a:r>
              <a:rPr lang="en-GB" dirty="0"/>
              <a:t>Subversion goes down in the ranking.</a:t>
            </a:r>
          </a:p>
          <a:p>
            <a:r>
              <a:rPr lang="en-GB" dirty="0"/>
              <a:t>On average, each institution uses 2.3 tools for Configuration Management and Backup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0442B-21EA-117B-D779-31BD5245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5" y="1376137"/>
            <a:ext cx="3532571" cy="1448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1B72D-8EEA-248D-7804-CCE707B07A53}"/>
              </a:ext>
            </a:extLst>
          </p:cNvPr>
          <p:cNvSpPr txBox="1"/>
          <p:nvPr/>
        </p:nvSpPr>
        <p:spPr>
          <a:xfrm>
            <a:off x="5207001" y="2048236"/>
            <a:ext cx="78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/>
              <a:t>{</a:t>
            </a:r>
            <a:endParaRPr lang="ca-ES" sz="1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54E203-4E87-4BC4-9ECA-2B5FE64F4151}"/>
              </a:ext>
            </a:extLst>
          </p:cNvPr>
          <p:cNvGraphicFramePr>
            <a:graphicFrameLocks/>
          </p:cNvGraphicFramePr>
          <p:nvPr/>
        </p:nvGraphicFramePr>
        <p:xfrm>
          <a:off x="222362" y="920068"/>
          <a:ext cx="5106031" cy="254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16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E49F02B-5A58-39FE-5E2D-BDE74818DCD7}"/>
              </a:ext>
            </a:extLst>
          </p:cNvPr>
          <p:cNvSpPr txBox="1"/>
          <p:nvPr/>
        </p:nvSpPr>
        <p:spPr>
          <a:xfrm rot="1133542">
            <a:off x="8545" y="709846"/>
            <a:ext cx="22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Performance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AADCB0-8CCA-7556-B285-06534F8374E0}"/>
              </a:ext>
            </a:extLst>
          </p:cNvPr>
          <p:cNvSpPr txBox="1"/>
          <p:nvPr/>
        </p:nvSpPr>
        <p:spPr>
          <a:xfrm>
            <a:off x="3923693" y="470563"/>
            <a:ext cx="237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EADE1-B9F8-416F-B367-ADF0315F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&amp; </a:t>
            </a:r>
            <a:r>
              <a:rPr lang="ca-ES" dirty="0" err="1"/>
              <a:t>Facts</a:t>
            </a:r>
            <a:endParaRPr lang="ca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E7951-EBB3-8597-C1DA-D762C6FCCF49}"/>
              </a:ext>
            </a:extLst>
          </p:cNvPr>
          <p:cNvSpPr txBox="1"/>
          <p:nvPr/>
        </p:nvSpPr>
        <p:spPr>
          <a:xfrm rot="20558145">
            <a:off x="1907615" y="523340"/>
            <a:ext cx="208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Inventory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69FAE-45CC-5485-FF1B-F9111E361EC8}"/>
              </a:ext>
            </a:extLst>
          </p:cNvPr>
          <p:cNvSpPr txBox="1"/>
          <p:nvPr/>
        </p:nvSpPr>
        <p:spPr>
          <a:xfrm>
            <a:off x="4137370" y="1980034"/>
            <a:ext cx="430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Resources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687C9-BCE2-2173-52AA-165EBFEF4A8E}"/>
              </a:ext>
            </a:extLst>
          </p:cNvPr>
          <p:cNvSpPr txBox="1"/>
          <p:nvPr/>
        </p:nvSpPr>
        <p:spPr>
          <a:xfrm rot="1197933">
            <a:off x="5772105" y="662358"/>
            <a:ext cx="377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-of-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band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Access Management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A271E-1075-D842-074E-A1993B9F2E7B}"/>
              </a:ext>
            </a:extLst>
          </p:cNvPr>
          <p:cNvSpPr txBox="1"/>
          <p:nvPr/>
        </p:nvSpPr>
        <p:spPr>
          <a:xfrm rot="5400000">
            <a:off x="7289566" y="3188929"/>
            <a:ext cx="139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Training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C8E02-4D26-B2D5-5B0C-C27D96C7445E}"/>
              </a:ext>
            </a:extLst>
          </p:cNvPr>
          <p:cNvSpPr txBox="1"/>
          <p:nvPr/>
        </p:nvSpPr>
        <p:spPr>
          <a:xfrm>
            <a:off x="5384655" y="4414918"/>
            <a:ext cx="338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Security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management</a:t>
            </a:r>
          </a:p>
          <a:p>
            <a:pPr algn="ctr"/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3CDB2-1BB6-7007-BB93-ED76DC732CB8}"/>
              </a:ext>
            </a:extLst>
          </p:cNvPr>
          <p:cNvSpPr txBox="1"/>
          <p:nvPr/>
        </p:nvSpPr>
        <p:spPr>
          <a:xfrm rot="16200000">
            <a:off x="-672457" y="2159974"/>
            <a:ext cx="2861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Aggregation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Representation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Visualization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DF28D-D957-F8A6-6E23-C8D84A777F7D}"/>
              </a:ext>
            </a:extLst>
          </p:cNvPr>
          <p:cNvSpPr txBox="1"/>
          <p:nvPr/>
        </p:nvSpPr>
        <p:spPr>
          <a:xfrm rot="816695">
            <a:off x="3544863" y="3141775"/>
            <a:ext cx="445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DDoS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Mitigation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622C1-200A-976A-C44D-FD0A1517B685}"/>
              </a:ext>
            </a:extLst>
          </p:cNvPr>
          <p:cNvSpPr txBox="1"/>
          <p:nvPr/>
        </p:nvSpPr>
        <p:spPr>
          <a:xfrm rot="21141940">
            <a:off x="5217" y="4280561"/>
            <a:ext cx="434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Orchestration</a:t>
            </a:r>
            <a:r>
              <a:rPr lang="ca-E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Automation and </a:t>
            </a:r>
            <a:r>
              <a:rPr lang="ca-E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Virtualisation</a:t>
            </a:r>
            <a:endParaRPr lang="ca-E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DD989B-1845-3BF4-A2CE-00E72368CA56}"/>
              </a:ext>
            </a:extLst>
          </p:cNvPr>
          <p:cNvSpPr txBox="1">
            <a:spLocks/>
          </p:cNvSpPr>
          <p:nvPr/>
        </p:nvSpPr>
        <p:spPr>
          <a:xfrm>
            <a:off x="-30736" y="417201"/>
            <a:ext cx="9174736" cy="47262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270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1F42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dirty="0"/>
              <a:t>       </a:t>
            </a: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&amp; </a:t>
            </a:r>
            <a:r>
              <a:rPr lang="ca-ES" dirty="0" err="1"/>
              <a:t>Facts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6C6E-A7A6-2B47-6A07-5924B2B39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79092"/>
            <a:ext cx="7886700" cy="3577502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facts</a:t>
            </a:r>
            <a:r>
              <a:rPr lang="ca-ES" dirty="0"/>
              <a:t>:</a:t>
            </a:r>
          </a:p>
          <a:p>
            <a:pPr lvl="1"/>
            <a:r>
              <a:rPr lang="en-GB" dirty="0"/>
              <a:t>Although </a:t>
            </a:r>
            <a:r>
              <a:rPr lang="en-GB" dirty="0" err="1"/>
              <a:t>Netbox</a:t>
            </a:r>
            <a:r>
              <a:rPr lang="en-GB" dirty="0"/>
              <a:t> or Confluence are the best rated, Excel remains the most popular tool for Inventory Management and Resources Management.</a:t>
            </a:r>
          </a:p>
          <a:p>
            <a:pPr lvl="1"/>
            <a:r>
              <a:rPr lang="en-GB" dirty="0"/>
              <a:t>As more institutions have SOCs, the percentage of NOCs who feel responsible for Security Management decreased (from 63% to 45%). </a:t>
            </a:r>
          </a:p>
          <a:p>
            <a:pPr lvl="1"/>
            <a:r>
              <a:rPr lang="en-GB" dirty="0"/>
              <a:t>Automation is still the function less NOCs feel responsible for.</a:t>
            </a:r>
          </a:p>
          <a:p>
            <a:pPr marL="139700" indent="0">
              <a:buNone/>
            </a:pPr>
            <a:endParaRPr lang="ca-ES" dirty="0"/>
          </a:p>
          <a:p>
            <a:pPr marL="139700" indent="0">
              <a:buNone/>
            </a:pPr>
            <a:endParaRPr lang="ca-ES" dirty="0"/>
          </a:p>
          <a:p>
            <a:pPr marL="139700" indent="0">
              <a:buNone/>
            </a:pPr>
            <a:r>
              <a:rPr lang="ca-ES" dirty="0" err="1"/>
              <a:t>You</a:t>
            </a:r>
            <a:r>
              <a:rPr lang="ca-ES" dirty="0"/>
              <a:t> can </a:t>
            </a:r>
            <a:r>
              <a:rPr lang="ca-ES" dirty="0" err="1"/>
              <a:t>see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results</a:t>
            </a:r>
            <a:r>
              <a:rPr lang="ca-ES" dirty="0"/>
              <a:t> for </a:t>
            </a:r>
            <a:r>
              <a:rPr lang="ca-ES" dirty="0" err="1"/>
              <a:t>other</a:t>
            </a:r>
            <a:r>
              <a:rPr lang="ca-ES" dirty="0"/>
              <a:t> </a:t>
            </a:r>
            <a:r>
              <a:rPr lang="ca-ES" dirty="0" err="1"/>
              <a:t>functions</a:t>
            </a:r>
            <a:r>
              <a:rPr lang="ca-ES" dirty="0"/>
              <a:t> </a:t>
            </a:r>
            <a:r>
              <a:rPr lang="ca-ES" dirty="0" err="1"/>
              <a:t>here</a:t>
            </a:r>
            <a:r>
              <a:rPr lang="ca-ES" dirty="0"/>
              <a:t>: </a:t>
            </a:r>
            <a:r>
              <a:rPr lang="ca-ES" dirty="0">
                <a:hlinkClick r:id="rId2"/>
              </a:rPr>
              <a:t>https://wiki.geant.org/display/SIGNOC/SIG-NOC+Tools+Survey+2023</a:t>
            </a:r>
            <a:endParaRPr lang="ca-ES" dirty="0"/>
          </a:p>
          <a:p>
            <a:pPr lvl="1"/>
            <a:endParaRPr lang="en-GB" dirty="0"/>
          </a:p>
          <a:p>
            <a:pPr lvl="1"/>
            <a:endParaRPr lang="ca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47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8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 animBg="1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AC1F4AD-F37A-2DB5-0DEC-7E2A3A4B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6C6E-A7A6-2B47-6A07-5924B2B39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" y="1369219"/>
            <a:ext cx="8809630" cy="3263400"/>
          </a:xfrm>
        </p:spPr>
        <p:txBody>
          <a:bodyPr>
            <a:normAutofit/>
          </a:bodyPr>
          <a:lstStyle/>
          <a:p>
            <a:r>
              <a:rPr lang="en-GB" dirty="0"/>
              <a:t>The ecosystem is huge and biodiverse, NOCs work with dozens of tools.</a:t>
            </a:r>
          </a:p>
          <a:p>
            <a:r>
              <a:rPr lang="en-GB" dirty="0"/>
              <a:t>There is no tool that has all we need, even for the same function.		</a:t>
            </a:r>
          </a:p>
          <a:p>
            <a:r>
              <a:rPr lang="en-GB" dirty="0"/>
              <a:t>There is no tool that works for all the functions, or even for a high percentage of them.</a:t>
            </a:r>
          </a:p>
          <a:p>
            <a:r>
              <a:rPr lang="en-GB" dirty="0"/>
              <a:t>Having a mix of open-source / vendor-based and distributed tools is the common rule.</a:t>
            </a:r>
          </a:p>
          <a:p>
            <a:r>
              <a:rPr lang="en-GB" dirty="0"/>
              <a:t>If you are starting a NOC, the survey can give you some ideas. Taking the 5 or 10 most popular and best rated tools should probably help making decisions.</a:t>
            </a:r>
          </a:p>
          <a:p>
            <a:r>
              <a:rPr lang="en-GB" dirty="0"/>
              <a:t>The survey helps you understand which tools are more popular for the community and for which functions, and also past trends.</a:t>
            </a:r>
          </a:p>
          <a:p>
            <a:r>
              <a:rPr lang="en-GB" dirty="0"/>
              <a:t>But if you have a wonderful tool that works for you, no need to change it!</a:t>
            </a:r>
            <a:endParaRPr lang="ca-ES" dirty="0"/>
          </a:p>
          <a:p>
            <a:pPr marL="139700" indent="0">
              <a:buNone/>
            </a:pPr>
            <a:endParaRPr lang="ca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769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558265" y="1735808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558265" y="2919568"/>
            <a:ext cx="258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netdev@lists.geant.org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C1E5-9306-4150-ECBB-763D20AE6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GB" dirty="0"/>
              <a:t>GÉANT is the collaboration of European National Research and Education Networks (NRENs) on delivering an information ecosystem of infrastructure and services to advance research, education and innovation on a global scale:</a:t>
            </a:r>
          </a:p>
          <a:p>
            <a:r>
              <a:rPr lang="en-GB" dirty="0"/>
              <a:t>50 million users</a:t>
            </a:r>
          </a:p>
          <a:p>
            <a:r>
              <a:rPr lang="en-GB" dirty="0"/>
              <a:t>500 contributors from 37 R&amp;E partners</a:t>
            </a:r>
          </a:p>
          <a:p>
            <a:r>
              <a:rPr lang="en-GB" dirty="0"/>
              <a:t>9 projects so far</a:t>
            </a:r>
          </a:p>
          <a:p>
            <a:r>
              <a:rPr lang="en-GB" dirty="0"/>
              <a:t>Current project generation: GN5-1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a-ES" dirty="0"/>
          </a:p>
        </p:txBody>
      </p:sp>
      <p:pic>
        <p:nvPicPr>
          <p:cNvPr id="419" name="Google Shape;41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00" y="3736025"/>
            <a:ext cx="8839204" cy="7035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7"/>
          <p:cNvSpPr txBox="1"/>
          <p:nvPr/>
        </p:nvSpPr>
        <p:spPr>
          <a:xfrm>
            <a:off x="152400" y="4488538"/>
            <a:ext cx="83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Project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7"/>
          <p:cNvSpPr txBox="1"/>
          <p:nvPr/>
        </p:nvSpPr>
        <p:spPr>
          <a:xfrm>
            <a:off x="414715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Trust and Identity Services Evolution and Delivery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51294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Development</a:t>
            </a:r>
            <a:endParaRPr sz="9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6111700" y="4397788"/>
            <a:ext cx="838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Network Core Infrastructure and Core Service Evolution and Operations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711032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8108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Operations support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7"/>
          <p:cNvSpPr txBox="1"/>
          <p:nvPr/>
        </p:nvSpPr>
        <p:spPr>
          <a:xfrm>
            <a:off x="1183975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Marcoms, Events and Policy Management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 txBox="1"/>
          <p:nvPr/>
        </p:nvSpPr>
        <p:spPr>
          <a:xfrm>
            <a:off x="21169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User and Stakeholder Engagement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3132050" y="4442338"/>
            <a:ext cx="83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Above-the-net services</a:t>
            </a:r>
            <a:endParaRPr sz="7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4416A-2B0E-E6BF-DF28-56EE9599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GÉANT Project</a:t>
            </a:r>
          </a:p>
        </p:txBody>
      </p:sp>
      <p:pic>
        <p:nvPicPr>
          <p:cNvPr id="2" name="Picture 1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9807D611-E40D-253C-B98A-F2FBEC76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31" y="778906"/>
            <a:ext cx="5121651" cy="2880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FD3D5D-B6E4-17AA-9A26-EBE487D49130}"/>
              </a:ext>
            </a:extLst>
          </p:cNvPr>
          <p:cNvSpPr/>
          <p:nvPr/>
        </p:nvSpPr>
        <p:spPr>
          <a:xfrm>
            <a:off x="5036709" y="3758613"/>
            <a:ext cx="1023632" cy="637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565E61-06CE-9580-DC84-603B0E7AAE24}"/>
              </a:ext>
            </a:extLst>
          </p:cNvPr>
          <p:cNvCxnSpPr>
            <a:cxnSpLocks/>
            <a:stCxn id="3" idx="0"/>
            <a:endCxn id="2" idx="2"/>
          </p:cNvCxnSpPr>
          <p:nvPr/>
        </p:nvCxnSpPr>
        <p:spPr>
          <a:xfrm flipV="1">
            <a:off x="5548525" y="3659836"/>
            <a:ext cx="982032" cy="98777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7661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0"/>
          <p:cNvSpPr txBox="1">
            <a:spLocks noGrp="1"/>
          </p:cNvSpPr>
          <p:nvPr>
            <p:ph type="title"/>
          </p:nvPr>
        </p:nvSpPr>
        <p:spPr>
          <a:xfrm>
            <a:off x="340894" y="292719"/>
            <a:ext cx="7043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en" dirty="0"/>
              <a:t>GÉANT SIGs</a:t>
            </a:r>
            <a:endParaRPr dirty="0"/>
          </a:p>
        </p:txBody>
      </p:sp>
      <p:sp>
        <p:nvSpPr>
          <p:cNvPr id="816" name="Google Shape;816;p100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4041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GÉANT Special Interest Groups - SIGs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are established under the auspices of GÉANT in order to create an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open forum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where experts from its community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exchange information, knowledge, ideas and best practices</a:t>
            </a: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about specific </a:t>
            </a:r>
            <a:r>
              <a:rPr lang="en" b="1" dirty="0">
                <a:solidFill>
                  <a:srgbClr val="990000"/>
                </a:solidFill>
                <a:highlight>
                  <a:srgbClr val="FFFFFF"/>
                </a:highlight>
              </a:rPr>
              <a:t>technical or other areas </a:t>
            </a:r>
            <a:endParaRPr b="1" dirty="0">
              <a:solidFill>
                <a:srgbClr val="99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172B4D"/>
                </a:solidFill>
                <a:highlight>
                  <a:srgbClr val="FFFFFF"/>
                </a:highlight>
              </a:rPr>
              <a:t>of business relevant to the research and education networking community.</a:t>
            </a:r>
            <a:endParaRPr dirty="0"/>
          </a:p>
        </p:txBody>
      </p:sp>
      <p:pic>
        <p:nvPicPr>
          <p:cNvPr id="817" name="Google Shape;81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0831" y="1032500"/>
            <a:ext cx="3968456" cy="396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175CD63-8BE2-AEEF-60C2-438D0D627CC8}"/>
              </a:ext>
            </a:extLst>
          </p:cNvPr>
          <p:cNvSpPr/>
          <p:nvPr/>
        </p:nvSpPr>
        <p:spPr>
          <a:xfrm>
            <a:off x="7696200" y="2793999"/>
            <a:ext cx="819150" cy="81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935-B5B0-BB4D-BF1A-CA3B14FD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3" y="292719"/>
            <a:ext cx="8681725" cy="564600"/>
          </a:xfrm>
        </p:spPr>
        <p:txBody>
          <a:bodyPr>
            <a:normAutofit/>
          </a:bodyPr>
          <a:lstStyle/>
          <a:p>
            <a:r>
              <a:rPr lang="ca-ES" dirty="0" err="1"/>
              <a:t>Introduction</a:t>
            </a:r>
            <a:r>
              <a:rPr lang="ca-ES" dirty="0"/>
              <a:t> -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Special</a:t>
            </a:r>
            <a:r>
              <a:rPr lang="ca-ES" dirty="0"/>
              <a:t> </a:t>
            </a:r>
            <a:r>
              <a:rPr lang="ca-ES" dirty="0" err="1"/>
              <a:t>Interest</a:t>
            </a:r>
            <a:r>
              <a:rPr lang="ca-ES" dirty="0"/>
              <a:t> Group for Network Operation Centres (SIG-NOC)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0A139C2-9AF0-8E31-DCE5-0DDB31F28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00" y="1838675"/>
            <a:ext cx="3700589" cy="2013431"/>
          </a:xfrm>
        </p:spPr>
        <p:txBody>
          <a:bodyPr/>
          <a:lstStyle/>
          <a:p>
            <a:r>
              <a:rPr lang="en-GB" dirty="0"/>
              <a:t>SIG-NOC is a forum to exchange and promote ideas, experience and knowledge on NOC tools, functions, workflows, procedures and best practices, making communication easier.</a:t>
            </a:r>
          </a:p>
          <a:p>
            <a:r>
              <a:rPr lang="en-GB" dirty="0"/>
              <a:t>Quite like any NOG, but for R&amp;E!</a:t>
            </a:r>
          </a:p>
          <a:p>
            <a:endParaRPr lang="ca-E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9B32EA2-E0A5-624B-492D-CD51F6FB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2" b="16559"/>
          <a:stretch/>
        </p:blipFill>
        <p:spPr>
          <a:xfrm>
            <a:off x="3948913" y="703430"/>
            <a:ext cx="5073706" cy="42839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3E9C4FB-56DC-3676-B185-3ABEA6E397E7}"/>
              </a:ext>
            </a:extLst>
          </p:cNvPr>
          <p:cNvSpPr txBox="1"/>
          <p:nvPr/>
        </p:nvSpPr>
        <p:spPr>
          <a:xfrm>
            <a:off x="4216980" y="4918177"/>
            <a:ext cx="4733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rgbClr val="ED1556"/>
                </a:solidFill>
              </a:rPr>
              <a:t>Sharing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Knowledge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to</a:t>
            </a:r>
            <a:r>
              <a:rPr lang="es-ES" sz="1100" dirty="0">
                <a:solidFill>
                  <a:srgbClr val="ED1556"/>
                </a:solidFill>
              </a:rPr>
              <a:t> </a:t>
            </a:r>
            <a:r>
              <a:rPr lang="es-ES" sz="1100" dirty="0" err="1">
                <a:solidFill>
                  <a:srgbClr val="ED1556"/>
                </a:solidFill>
              </a:rPr>
              <a:t>Manage</a:t>
            </a:r>
            <a:r>
              <a:rPr lang="es-ES" sz="1100" dirty="0">
                <a:solidFill>
                  <a:srgbClr val="ED1556"/>
                </a:solidFill>
              </a:rPr>
              <a:t> R&amp;E Networks</a:t>
            </a:r>
            <a:endParaRPr lang="ca-ES" sz="11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9B43B1-1C76-D1D3-8EA6-16FF972CB9C3}"/>
              </a:ext>
            </a:extLst>
          </p:cNvPr>
          <p:cNvSpPr/>
          <p:nvPr/>
        </p:nvSpPr>
        <p:spPr>
          <a:xfrm>
            <a:off x="7383994" y="4011192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5C1363E-F8F1-0277-1A68-41F90135C4A9}"/>
              </a:ext>
            </a:extLst>
          </p:cNvPr>
          <p:cNvSpPr/>
          <p:nvPr/>
        </p:nvSpPr>
        <p:spPr>
          <a:xfrm>
            <a:off x="4556353" y="4011191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76D765B-CBEA-4B9F-803E-5AA23A2A9A99}"/>
              </a:ext>
            </a:extLst>
          </p:cNvPr>
          <p:cNvSpPr/>
          <p:nvPr/>
        </p:nvSpPr>
        <p:spPr>
          <a:xfrm>
            <a:off x="3948913" y="2885851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5CA808E-E625-36E0-4934-A5528D0F66F5}"/>
              </a:ext>
            </a:extLst>
          </p:cNvPr>
          <p:cNvSpPr/>
          <p:nvPr/>
        </p:nvSpPr>
        <p:spPr>
          <a:xfrm>
            <a:off x="3862444" y="3541514"/>
            <a:ext cx="1023632" cy="4183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49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3703"/>
            <a:ext cx="9144000" cy="396777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1</a:t>
            </a:r>
            <a:r>
              <a:rPr lang="en-US" baseline="30000" dirty="0">
                <a:hlinkClick r:id="rId2"/>
              </a:rPr>
              <a:t>st</a:t>
            </a:r>
            <a:r>
              <a:rPr lang="en-US" dirty="0">
                <a:hlinkClick r:id="rId2"/>
              </a:rPr>
              <a:t> Survey</a:t>
            </a:r>
            <a:r>
              <a:rPr lang="en-US" dirty="0"/>
              <a:t>: July-October’11, published January’12.</a:t>
            </a:r>
          </a:p>
          <a:p>
            <a:pPr lvl="1"/>
            <a:r>
              <a:rPr lang="en-GB" dirty="0"/>
              <a:t>NOCs’ taxonomy, structures, resources, tools, standards…</a:t>
            </a:r>
            <a:endParaRPr lang="en-US" dirty="0"/>
          </a:p>
          <a:p>
            <a:pPr lvl="1"/>
            <a:r>
              <a:rPr lang="en-US" dirty="0"/>
              <a:t>14 functions</a:t>
            </a:r>
          </a:p>
          <a:p>
            <a:pPr lvl="1"/>
            <a:r>
              <a:rPr lang="en-US" dirty="0"/>
              <a:t>53 questions, 43 valid responses</a:t>
            </a:r>
          </a:p>
          <a:p>
            <a:pPr lvl="1"/>
            <a:r>
              <a:rPr lang="en-US" dirty="0"/>
              <a:t>Open boxes to add feedback</a:t>
            </a:r>
          </a:p>
          <a:p>
            <a:r>
              <a:rPr lang="en-US" dirty="0">
                <a:hlinkClick r:id="rId3"/>
              </a:rPr>
              <a:t>2</a:t>
            </a:r>
            <a:r>
              <a:rPr lang="en-US" baseline="30000" dirty="0">
                <a:hlinkClick r:id="rId3"/>
              </a:rPr>
              <a:t>nd</a:t>
            </a:r>
            <a:r>
              <a:rPr lang="en-US" dirty="0">
                <a:hlinkClick r:id="rId3"/>
              </a:rPr>
              <a:t> Survey</a:t>
            </a:r>
            <a:r>
              <a:rPr lang="en-US" dirty="0"/>
              <a:t>: December’15-February’16, published in June’16.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15 functions (14 + DDoS Mitigation)</a:t>
            </a:r>
          </a:p>
          <a:p>
            <a:pPr lvl="1"/>
            <a:r>
              <a:rPr lang="en-US" dirty="0"/>
              <a:t>35 questions (66), 64 valid responses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  <a:endParaRPr lang="en-US" dirty="0"/>
          </a:p>
          <a:p>
            <a:r>
              <a:rPr lang="en-US" dirty="0">
                <a:hlinkClick r:id="rId4"/>
              </a:rPr>
              <a:t>3</a:t>
            </a:r>
            <a:r>
              <a:rPr lang="en-US" baseline="30000" dirty="0">
                <a:hlinkClick r:id="rId4"/>
              </a:rPr>
              <a:t>rd</a:t>
            </a:r>
            <a:r>
              <a:rPr lang="en-US" dirty="0">
                <a:hlinkClick r:id="rId4"/>
              </a:rPr>
              <a:t> Survey</a:t>
            </a:r>
            <a:r>
              <a:rPr lang="en-US" dirty="0"/>
              <a:t>: July-September’19, published in November’19.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16 functions (15 + Orchestration, Automation and </a:t>
            </a:r>
            <a:r>
              <a:rPr lang="en-US" dirty="0" err="1"/>
              <a:t>Virtualisation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35 questions (74), 63 valid responses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  <a:endParaRPr lang="en-US" dirty="0"/>
          </a:p>
          <a:p>
            <a:endParaRPr lang="en-US" sz="1350" dirty="0"/>
          </a:p>
          <a:p>
            <a:endParaRPr lang="en-GB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</a:t>
            </a:r>
            <a:r>
              <a:rPr lang="en-GB" baseline="30000" dirty="0"/>
              <a:t>th</a:t>
            </a:r>
            <a:r>
              <a:rPr lang="en-GB" dirty="0"/>
              <a:t> SIG-NOC Tools Survey - Previous Work</a:t>
            </a:r>
          </a:p>
        </p:txBody>
      </p:sp>
    </p:spTree>
    <p:extLst>
      <p:ext uri="{BB962C8B-B14F-4D97-AF65-F5344CB8AC3E}">
        <p14:creationId xmlns:p14="http://schemas.microsoft.com/office/powerpoint/2010/main" val="147899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731"/>
            <a:ext cx="9144000" cy="4269769"/>
          </a:xfrm>
        </p:spPr>
        <p:txBody>
          <a:bodyPr>
            <a:normAutofit/>
          </a:bodyPr>
          <a:lstStyle/>
          <a:p>
            <a:r>
              <a:rPr lang="en-US" dirty="0"/>
              <a:t>May-October’23, published in November’23.</a:t>
            </a:r>
          </a:p>
          <a:p>
            <a:pPr lvl="1"/>
            <a:r>
              <a:rPr lang="en-US" dirty="0"/>
              <a:t>Tools, standards</a:t>
            </a:r>
          </a:p>
          <a:p>
            <a:pPr lvl="1"/>
            <a:r>
              <a:rPr lang="en-US" dirty="0"/>
              <a:t>17 functions (16 + Training)</a:t>
            </a:r>
          </a:p>
          <a:p>
            <a:pPr lvl="1"/>
            <a:r>
              <a:rPr lang="en-US" dirty="0"/>
              <a:t>37 questions (82),  68 valid responses (82 responses, not all them valid*)</a:t>
            </a:r>
          </a:p>
          <a:p>
            <a:pPr lvl="1"/>
            <a:r>
              <a:rPr lang="en-US" dirty="0"/>
              <a:t>Rating on importance </a:t>
            </a:r>
            <a:r>
              <a:rPr lang="en-GB" dirty="0"/>
              <a:t>(low/low-mid/mid-high/high)</a:t>
            </a:r>
            <a:r>
              <a:rPr lang="en-US" dirty="0"/>
              <a:t> &amp; quality </a:t>
            </a:r>
            <a:r>
              <a:rPr lang="en-GB" dirty="0"/>
              <a:t>(poor/fair/average/good/excellent)</a:t>
            </a:r>
          </a:p>
          <a:p>
            <a:pPr lvl="1"/>
            <a:endParaRPr lang="en-US" dirty="0"/>
          </a:p>
          <a:p>
            <a:pPr marL="13970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*What is an invalid response?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No answers given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 a "Yes" in one section (usually monitoring) with no rating for tools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valid name / dummy name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Duplicated (only one institution that answered twice but informed about different departments being responsible for different functions was kept)</a:t>
            </a:r>
          </a:p>
          <a:p>
            <a:endParaRPr lang="en-GB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</a:t>
            </a:r>
            <a:r>
              <a:rPr lang="en-GB" baseline="30000" dirty="0"/>
              <a:t>th</a:t>
            </a:r>
            <a:r>
              <a:rPr lang="en-GB" dirty="0"/>
              <a:t> SIG-NOC Tools Survey</a:t>
            </a:r>
          </a:p>
        </p:txBody>
      </p:sp>
      <p:pic>
        <p:nvPicPr>
          <p:cNvPr id="3" name="Graphic 2" descr="Mop and bucket with solid fill">
            <a:extLst>
              <a:ext uri="{FF2B5EF4-FFF2-40B4-BE49-F238E27FC236}">
                <a16:creationId xmlns:a16="http://schemas.microsoft.com/office/drawing/2014/main" id="{FCD340DF-BD60-DA80-3733-0C275015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142" y="2970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Structure</a:t>
            </a:r>
            <a:r>
              <a:rPr lang="ca-ES" dirty="0"/>
              <a:t> of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Survey</a:t>
            </a:r>
            <a:r>
              <a:rPr lang="ca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918" y="932335"/>
            <a:ext cx="5108711" cy="30516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For each one of the functions:</a:t>
            </a:r>
          </a:p>
          <a:p>
            <a:r>
              <a:rPr lang="en-GB" dirty="0"/>
              <a:t>Short definition of &lt;function&gt;</a:t>
            </a:r>
          </a:p>
          <a:p>
            <a:r>
              <a:rPr lang="en-GB" dirty="0"/>
              <a:t>Is your NOC responsible for &lt;function&gt;?</a:t>
            </a:r>
          </a:p>
          <a:p>
            <a:pPr lvl="1"/>
            <a:r>
              <a:rPr lang="en-US" dirty="0"/>
              <a:t>Yes </a:t>
            </a:r>
            <a:r>
              <a:rPr lang="en-US" dirty="0">
                <a:sym typeface="Wingdings" panose="05000000000000000000" pitchFamily="2" charset="2"/>
              </a:rPr>
              <a:t> You were asked the </a:t>
            </a:r>
            <a:r>
              <a:rPr lang="en-US" dirty="0"/>
              <a:t>questions below 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sym typeface="Wingdings" panose="05000000000000000000" pitchFamily="2" charset="2"/>
              </a:rPr>
              <a:t> Jump to the n</a:t>
            </a:r>
            <a:r>
              <a:rPr lang="en-US" dirty="0"/>
              <a:t>ext function</a:t>
            </a:r>
            <a:endParaRPr lang="en-GB" dirty="0"/>
          </a:p>
          <a:p>
            <a:r>
              <a:rPr lang="en-GB" dirty="0"/>
              <a:t>What tools do you use for &lt;function&gt;?</a:t>
            </a:r>
          </a:p>
          <a:p>
            <a:pPr lvl="1"/>
            <a:r>
              <a:rPr lang="en-GB" dirty="0"/>
              <a:t>How important is this tool for your NOC?</a:t>
            </a:r>
          </a:p>
          <a:p>
            <a:pPr lvl="1"/>
            <a:r>
              <a:rPr lang="en-GB" dirty="0"/>
              <a:t>How would you rate this tool for &lt;function&gt;?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20969-18F7-4702-8966-76C8227E427A}"/>
              </a:ext>
            </a:extLst>
          </p:cNvPr>
          <p:cNvSpPr/>
          <p:nvPr/>
        </p:nvSpPr>
        <p:spPr>
          <a:xfrm>
            <a:off x="257916" y="3757452"/>
            <a:ext cx="4931713" cy="1321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srgbClr val="1E4E79"/>
                </a:solidFill>
                <a:latin typeface="Calibri"/>
                <a:cs typeface="Calibri"/>
                <a:sym typeface="Calibri"/>
              </a:rPr>
              <a:t>The pre-defined responses in the survey were all the tools that were rated or mentioned by two or more respondents in the 2019 survey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1200" dirty="0">
                <a:solidFill>
                  <a:srgbClr val="1E4E79"/>
                </a:solidFill>
                <a:latin typeface="Calibri"/>
                <a:cs typeface="Calibri"/>
                <a:sym typeface="Calibri"/>
              </a:rPr>
              <a:t>Open boxes allowed adding other tools, including in-house developed solutions, for each function.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2B037-949C-4994-BE1D-84B7EA78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358" y="3916564"/>
            <a:ext cx="171818" cy="1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120BE-0D50-48E7-B320-354A2C9E0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10801" r="34250" b="21854"/>
          <a:stretch/>
        </p:blipFill>
        <p:spPr>
          <a:xfrm>
            <a:off x="5189630" y="1011993"/>
            <a:ext cx="2808312" cy="3294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59122-D0CA-EE20-EE99-7E4717D7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37" y="4421661"/>
            <a:ext cx="171818" cy="1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924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 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11295</TotalTime>
  <Words>1798</Words>
  <Application>Microsoft Office PowerPoint</Application>
  <PresentationFormat>On-screen Show (16:9)</PresentationFormat>
  <Paragraphs>290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-apple-system</vt:lpstr>
      <vt:lpstr>Arial</vt:lpstr>
      <vt:lpstr>Calibri</vt:lpstr>
      <vt:lpstr>Wingdings</vt:lpstr>
      <vt:lpstr>Cover</vt:lpstr>
      <vt:lpstr>1_Standard layout</vt:lpstr>
      <vt:lpstr>Standard layout</vt:lpstr>
      <vt:lpstr>SIG-NOC Tools Survey Results </vt:lpstr>
      <vt:lpstr>Before we start...</vt:lpstr>
      <vt:lpstr>Introduction - The GÉANT Project</vt:lpstr>
      <vt:lpstr>Introduction - The GÉANT Project</vt:lpstr>
      <vt:lpstr>Introduction - GÉANT SIGs</vt:lpstr>
      <vt:lpstr>Introduction - The Special Interest Group for Network Operation Centres (SIG-NOC)</vt:lpstr>
      <vt:lpstr>The 4th SIG-NOC Tools Survey - Previous Work</vt:lpstr>
      <vt:lpstr>The 4th SIG-NOC Tools Survey</vt:lpstr>
      <vt:lpstr>Structure of the Survey </vt:lpstr>
      <vt:lpstr>Analysis of the Responses How-To</vt:lpstr>
      <vt:lpstr>Analysis of the Matrix How-To</vt:lpstr>
      <vt:lpstr>Type (range) of the network that your organization is responsible for</vt:lpstr>
      <vt:lpstr>NOC Functions</vt:lpstr>
      <vt:lpstr>Average Number of Tools per Function</vt:lpstr>
      <vt:lpstr>Monitoring Tools: Importance &amp; Frequency for each Type of Methodology</vt:lpstr>
      <vt:lpstr>Monitoring Tools</vt:lpstr>
      <vt:lpstr>Monitoring Tools – Zoom in: Only the Top-5</vt:lpstr>
      <vt:lpstr>Monitoring Tools – Zoom in:  Only the Top-10</vt:lpstr>
      <vt:lpstr>Monitoring Tools – Zoom in: Only the Top-16</vt:lpstr>
      <vt:lpstr>Trends for Monitoring – Top 10</vt:lpstr>
      <vt:lpstr>Problem Management Tools</vt:lpstr>
      <vt:lpstr>Trends for Problem Management – Top 10</vt:lpstr>
      <vt:lpstr>Ticketing Tools</vt:lpstr>
      <vt:lpstr>Trends for Ticketing Tools – Top 5</vt:lpstr>
      <vt:lpstr>Knowledge Management and Documentation Tools</vt:lpstr>
      <vt:lpstr>Trends for Knowledge Management and Documentation – Top 10</vt:lpstr>
      <vt:lpstr>Reporting and Statistics Tools</vt:lpstr>
      <vt:lpstr>Trends for Reporting and Statistics – Top 10</vt:lpstr>
      <vt:lpstr>Communication, Coordination and Chat Tools – Bi-directional</vt:lpstr>
      <vt:lpstr>Trends for Communication, Coordination and Chat Tools – Bi-directional – Top 10</vt:lpstr>
      <vt:lpstr>Communication, Coordination and Chat Tools – Uni-directional</vt:lpstr>
      <vt:lpstr>Trends for Communication, Coordination and Chat Tools – Uni-directional – Top 5</vt:lpstr>
      <vt:lpstr>Configuration Management and Backup Tools</vt:lpstr>
      <vt:lpstr>Trends for Configuration Management and Backup Tools– Top 6</vt:lpstr>
      <vt:lpstr>Other Functions &amp; Facts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Service: #Service_name#</dc:title>
  <dc:creator>Maria Isabel Gandia i Carriedo</dc:creator>
  <cp:lastModifiedBy>Maria Isabel Gandia</cp:lastModifiedBy>
  <cp:revision>71</cp:revision>
  <dcterms:modified xsi:type="dcterms:W3CDTF">2024-04-22T22:03:22Z</dcterms:modified>
</cp:coreProperties>
</file>